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15125700" cy="10693400"/>
  <p:notesSz cx="15125700" cy="106934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97C6"/>
    <a:srgbClr val="BC33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92"/>
    <p:restoredTop sz="94694"/>
  </p:normalViewPr>
  <p:slideViewPr>
    <p:cSldViewPr>
      <p:cViewPr>
        <p:scale>
          <a:sx n="165" d="100"/>
          <a:sy n="165" d="100"/>
        </p:scale>
        <p:origin x="-1960" y="1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6554788" cy="536575"/>
          </a:xfrm>
          <a:prstGeom prst="rect">
            <a:avLst/>
          </a:prstGeom>
        </p:spPr>
        <p:txBody>
          <a:bodyPr vert="horz" lIns="91440" tIns="45720" rIns="91440" bIns="45720" rtlCol="0"/>
          <a:lstStyle>
            <a:lvl1pPr algn="l">
              <a:defRPr sz="1200"/>
            </a:lvl1pPr>
          </a:lstStyle>
          <a:p>
            <a:endParaRPr lang="en-US"/>
          </a:p>
        </p:txBody>
      </p:sp>
      <p:sp>
        <p:nvSpPr>
          <p:cNvPr id="3" name="Tijdelijke aanduiding voor datum 2"/>
          <p:cNvSpPr>
            <a:spLocks noGrp="1"/>
          </p:cNvSpPr>
          <p:nvPr>
            <p:ph type="dt" idx="1"/>
          </p:nvPr>
        </p:nvSpPr>
        <p:spPr>
          <a:xfrm>
            <a:off x="8567738" y="0"/>
            <a:ext cx="6554787" cy="536575"/>
          </a:xfrm>
          <a:prstGeom prst="rect">
            <a:avLst/>
          </a:prstGeom>
        </p:spPr>
        <p:txBody>
          <a:bodyPr vert="horz" lIns="91440" tIns="45720" rIns="91440" bIns="45720" rtlCol="0"/>
          <a:lstStyle>
            <a:lvl1pPr algn="r">
              <a:defRPr sz="1200"/>
            </a:lvl1pPr>
          </a:lstStyle>
          <a:p>
            <a:fld id="{D3F6A668-0043-9141-B4A1-60B342F4D47D}" type="datetimeFigureOut">
              <a:rPr lang="en-US" smtClean="0"/>
              <a:t>9/22/21</a:t>
            </a:fld>
            <a:endParaRPr lang="en-US"/>
          </a:p>
        </p:txBody>
      </p:sp>
      <p:sp>
        <p:nvSpPr>
          <p:cNvPr id="4" name="Tijdelijke aanduiding voor dia-afbeelding 3"/>
          <p:cNvSpPr>
            <a:spLocks noGrp="1" noRot="1" noChangeAspect="1"/>
          </p:cNvSpPr>
          <p:nvPr>
            <p:ph type="sldImg" idx="2"/>
          </p:nvPr>
        </p:nvSpPr>
        <p:spPr>
          <a:xfrm>
            <a:off x="5010150" y="1336675"/>
            <a:ext cx="5105400" cy="3608388"/>
          </a:xfrm>
          <a:prstGeom prst="rect">
            <a:avLst/>
          </a:prstGeom>
          <a:noFill/>
          <a:ln w="12700">
            <a:solidFill>
              <a:prstClr val="black"/>
            </a:solidFill>
          </a:ln>
        </p:spPr>
        <p:txBody>
          <a:bodyPr vert="horz" lIns="91440" tIns="45720" rIns="91440" bIns="45720" rtlCol="0" anchor="ctr"/>
          <a:lstStyle/>
          <a:p>
            <a:endParaRPr lang="en-US"/>
          </a:p>
        </p:txBody>
      </p:sp>
      <p:sp>
        <p:nvSpPr>
          <p:cNvPr id="5" name="Tijdelijke aanduiding voor notities 4"/>
          <p:cNvSpPr>
            <a:spLocks noGrp="1"/>
          </p:cNvSpPr>
          <p:nvPr>
            <p:ph type="body" sz="quarter" idx="3"/>
          </p:nvPr>
        </p:nvSpPr>
        <p:spPr>
          <a:xfrm>
            <a:off x="1512888" y="5146675"/>
            <a:ext cx="12099925" cy="42100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6" name="Tijdelijke aanduiding voor voettekst 5"/>
          <p:cNvSpPr>
            <a:spLocks noGrp="1"/>
          </p:cNvSpPr>
          <p:nvPr>
            <p:ph type="ftr" sz="quarter" idx="4"/>
          </p:nvPr>
        </p:nvSpPr>
        <p:spPr>
          <a:xfrm>
            <a:off x="0" y="10156825"/>
            <a:ext cx="6554788" cy="536575"/>
          </a:xfrm>
          <a:prstGeom prst="rect">
            <a:avLst/>
          </a:prstGeom>
        </p:spPr>
        <p:txBody>
          <a:bodyPr vert="horz" lIns="91440" tIns="45720" rIns="91440" bIns="45720" rtlCol="0" anchor="b"/>
          <a:lstStyle>
            <a:lvl1pPr algn="l">
              <a:defRPr sz="1200"/>
            </a:lvl1pPr>
          </a:lstStyle>
          <a:p>
            <a:endParaRPr lang="en-US"/>
          </a:p>
        </p:txBody>
      </p:sp>
      <p:sp>
        <p:nvSpPr>
          <p:cNvPr id="7" name="Tijdelijke aanduiding voor dianummer 6"/>
          <p:cNvSpPr>
            <a:spLocks noGrp="1"/>
          </p:cNvSpPr>
          <p:nvPr>
            <p:ph type="sldNum" sz="quarter" idx="5"/>
          </p:nvPr>
        </p:nvSpPr>
        <p:spPr>
          <a:xfrm>
            <a:off x="8567738" y="10156825"/>
            <a:ext cx="6554787" cy="536575"/>
          </a:xfrm>
          <a:prstGeom prst="rect">
            <a:avLst/>
          </a:prstGeom>
        </p:spPr>
        <p:txBody>
          <a:bodyPr vert="horz" lIns="91440" tIns="45720" rIns="91440" bIns="45720" rtlCol="0" anchor="b"/>
          <a:lstStyle>
            <a:lvl1pPr algn="r">
              <a:defRPr sz="1200"/>
            </a:lvl1pPr>
          </a:lstStyle>
          <a:p>
            <a:fld id="{D63E8072-FE58-4F44-B0A0-1B912AE171F8}" type="slidenum">
              <a:rPr lang="en-US" smtClean="0"/>
              <a:t>‹nr.›</a:t>
            </a:fld>
            <a:endParaRPr lang="en-US"/>
          </a:p>
        </p:txBody>
      </p:sp>
    </p:spTree>
    <p:extLst>
      <p:ext uri="{BB962C8B-B14F-4D97-AF65-F5344CB8AC3E}">
        <p14:creationId xmlns:p14="http://schemas.microsoft.com/office/powerpoint/2010/main" val="1627219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dirty="0"/>
          </a:p>
        </p:txBody>
      </p:sp>
      <p:sp>
        <p:nvSpPr>
          <p:cNvPr id="4" name="Tijdelijke aanduiding voor dianummer 3"/>
          <p:cNvSpPr>
            <a:spLocks noGrp="1"/>
          </p:cNvSpPr>
          <p:nvPr>
            <p:ph type="sldNum" sz="quarter" idx="5"/>
          </p:nvPr>
        </p:nvSpPr>
        <p:spPr/>
        <p:txBody>
          <a:bodyPr/>
          <a:lstStyle/>
          <a:p>
            <a:fld id="{D63E8072-FE58-4F44-B0A0-1B912AE171F8}" type="slidenum">
              <a:rPr lang="en-US" smtClean="0"/>
              <a:t>1</a:t>
            </a:fld>
            <a:endParaRPr lang="en-US"/>
          </a:p>
        </p:txBody>
      </p:sp>
    </p:spTree>
    <p:extLst>
      <p:ext uri="{BB962C8B-B14F-4D97-AF65-F5344CB8AC3E}">
        <p14:creationId xmlns:p14="http://schemas.microsoft.com/office/powerpoint/2010/main" val="1474727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US" dirty="0"/>
          </a:p>
          <a:p>
            <a:endParaRPr lang="en-US" dirty="0"/>
          </a:p>
        </p:txBody>
      </p:sp>
      <p:sp>
        <p:nvSpPr>
          <p:cNvPr id="4" name="Tijdelijke aanduiding voor dianummer 3"/>
          <p:cNvSpPr>
            <a:spLocks noGrp="1"/>
          </p:cNvSpPr>
          <p:nvPr>
            <p:ph type="sldNum" sz="quarter" idx="5"/>
          </p:nvPr>
        </p:nvSpPr>
        <p:spPr/>
        <p:txBody>
          <a:bodyPr/>
          <a:lstStyle/>
          <a:p>
            <a:fld id="{D63E8072-FE58-4F44-B0A0-1B912AE171F8}" type="slidenum">
              <a:rPr lang="en-US" smtClean="0"/>
              <a:t>2</a:t>
            </a:fld>
            <a:endParaRPr lang="en-US"/>
          </a:p>
        </p:txBody>
      </p:sp>
    </p:spTree>
    <p:extLst>
      <p:ext uri="{BB962C8B-B14F-4D97-AF65-F5344CB8AC3E}">
        <p14:creationId xmlns:p14="http://schemas.microsoft.com/office/powerpoint/2010/main" val="2768771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34427" y="3314954"/>
            <a:ext cx="12856845"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268855" y="5988304"/>
            <a:ext cx="1058799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BC3377"/>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799" y="6807036"/>
            <a:ext cx="952500" cy="1905000"/>
          </a:xfrm>
          <a:custGeom>
            <a:avLst/>
            <a:gdLst/>
            <a:ahLst/>
            <a:cxnLst/>
            <a:rect l="l" t="t" r="r" b="b"/>
            <a:pathLst>
              <a:path w="952500" h="1905000">
                <a:moveTo>
                  <a:pt x="0" y="0"/>
                </a:moveTo>
                <a:lnTo>
                  <a:pt x="0" y="1904403"/>
                </a:lnTo>
                <a:lnTo>
                  <a:pt x="47524" y="1903237"/>
                </a:lnTo>
                <a:lnTo>
                  <a:pt x="94444" y="1899778"/>
                </a:lnTo>
                <a:lnTo>
                  <a:pt x="140708" y="1894078"/>
                </a:lnTo>
                <a:lnTo>
                  <a:pt x="186259" y="1886194"/>
                </a:lnTo>
                <a:lnTo>
                  <a:pt x="231043" y="1876179"/>
                </a:lnTo>
                <a:lnTo>
                  <a:pt x="275006" y="1864087"/>
                </a:lnTo>
                <a:lnTo>
                  <a:pt x="318093" y="1849975"/>
                </a:lnTo>
                <a:lnTo>
                  <a:pt x="360249" y="1833895"/>
                </a:lnTo>
                <a:lnTo>
                  <a:pt x="401420" y="1815903"/>
                </a:lnTo>
                <a:lnTo>
                  <a:pt x="441552" y="1796053"/>
                </a:lnTo>
                <a:lnTo>
                  <a:pt x="480590" y="1774400"/>
                </a:lnTo>
                <a:lnTo>
                  <a:pt x="518479" y="1750998"/>
                </a:lnTo>
                <a:lnTo>
                  <a:pt x="555165" y="1725902"/>
                </a:lnTo>
                <a:lnTo>
                  <a:pt x="590593" y="1699166"/>
                </a:lnTo>
                <a:lnTo>
                  <a:pt x="624709" y="1670845"/>
                </a:lnTo>
                <a:lnTo>
                  <a:pt x="657458" y="1640993"/>
                </a:lnTo>
                <a:lnTo>
                  <a:pt x="688785" y="1609666"/>
                </a:lnTo>
                <a:lnTo>
                  <a:pt x="718637" y="1576917"/>
                </a:lnTo>
                <a:lnTo>
                  <a:pt x="746958" y="1542801"/>
                </a:lnTo>
                <a:lnTo>
                  <a:pt x="773694" y="1507373"/>
                </a:lnTo>
                <a:lnTo>
                  <a:pt x="798790" y="1470687"/>
                </a:lnTo>
                <a:lnTo>
                  <a:pt x="822192" y="1432798"/>
                </a:lnTo>
                <a:lnTo>
                  <a:pt x="843845" y="1393760"/>
                </a:lnTo>
                <a:lnTo>
                  <a:pt x="863695" y="1353628"/>
                </a:lnTo>
                <a:lnTo>
                  <a:pt x="881687" y="1312457"/>
                </a:lnTo>
                <a:lnTo>
                  <a:pt x="897767" y="1270300"/>
                </a:lnTo>
                <a:lnTo>
                  <a:pt x="911880" y="1227213"/>
                </a:lnTo>
                <a:lnTo>
                  <a:pt x="923971" y="1183251"/>
                </a:lnTo>
                <a:lnTo>
                  <a:pt x="933986" y="1138467"/>
                </a:lnTo>
                <a:lnTo>
                  <a:pt x="941870" y="1092916"/>
                </a:lnTo>
                <a:lnTo>
                  <a:pt x="947570" y="1046652"/>
                </a:lnTo>
                <a:lnTo>
                  <a:pt x="951029" y="999731"/>
                </a:lnTo>
                <a:lnTo>
                  <a:pt x="952195" y="952207"/>
                </a:lnTo>
                <a:lnTo>
                  <a:pt x="951029" y="904683"/>
                </a:lnTo>
                <a:lnTo>
                  <a:pt x="947570" y="857762"/>
                </a:lnTo>
                <a:lnTo>
                  <a:pt x="941870" y="811499"/>
                </a:lnTo>
                <a:lnTo>
                  <a:pt x="933986" y="765948"/>
                </a:lnTo>
                <a:lnTo>
                  <a:pt x="923971" y="721163"/>
                </a:lnTo>
                <a:lnTo>
                  <a:pt x="911880" y="677200"/>
                </a:lnTo>
                <a:lnTo>
                  <a:pt x="897767" y="634113"/>
                </a:lnTo>
                <a:lnTo>
                  <a:pt x="881687" y="591956"/>
                </a:lnTo>
                <a:lnTo>
                  <a:pt x="863695" y="550784"/>
                </a:lnTo>
                <a:lnTo>
                  <a:pt x="843845" y="510652"/>
                </a:lnTo>
                <a:lnTo>
                  <a:pt x="822192" y="471614"/>
                </a:lnTo>
                <a:lnTo>
                  <a:pt x="798790" y="433724"/>
                </a:lnTo>
                <a:lnTo>
                  <a:pt x="773694" y="397037"/>
                </a:lnTo>
                <a:lnTo>
                  <a:pt x="746958" y="361609"/>
                </a:lnTo>
                <a:lnTo>
                  <a:pt x="718637" y="327492"/>
                </a:lnTo>
                <a:lnTo>
                  <a:pt x="688785" y="294743"/>
                </a:lnTo>
                <a:lnTo>
                  <a:pt x="657458" y="263415"/>
                </a:lnTo>
                <a:lnTo>
                  <a:pt x="624709" y="233563"/>
                </a:lnTo>
                <a:lnTo>
                  <a:pt x="590593" y="205241"/>
                </a:lnTo>
                <a:lnTo>
                  <a:pt x="555165" y="178505"/>
                </a:lnTo>
                <a:lnTo>
                  <a:pt x="518479" y="153408"/>
                </a:lnTo>
                <a:lnTo>
                  <a:pt x="480590" y="130006"/>
                </a:lnTo>
                <a:lnTo>
                  <a:pt x="441552" y="108352"/>
                </a:lnTo>
                <a:lnTo>
                  <a:pt x="401420" y="88501"/>
                </a:lnTo>
                <a:lnTo>
                  <a:pt x="360249" y="70509"/>
                </a:lnTo>
                <a:lnTo>
                  <a:pt x="318093" y="54429"/>
                </a:lnTo>
                <a:lnTo>
                  <a:pt x="275006" y="40316"/>
                </a:lnTo>
                <a:lnTo>
                  <a:pt x="231043" y="28224"/>
                </a:lnTo>
                <a:lnTo>
                  <a:pt x="186259" y="18209"/>
                </a:lnTo>
                <a:lnTo>
                  <a:pt x="140708" y="10324"/>
                </a:lnTo>
                <a:lnTo>
                  <a:pt x="94444" y="4625"/>
                </a:lnTo>
                <a:lnTo>
                  <a:pt x="47524" y="1165"/>
                </a:lnTo>
                <a:lnTo>
                  <a:pt x="0" y="0"/>
                </a:lnTo>
                <a:close/>
              </a:path>
            </a:pathLst>
          </a:custGeom>
          <a:solidFill>
            <a:srgbClr val="C7C8CA"/>
          </a:solidFill>
        </p:spPr>
        <p:txBody>
          <a:bodyPr wrap="square" lIns="0" tIns="0" rIns="0" bIns="0" rtlCol="0"/>
          <a:lstStyle/>
          <a:p>
            <a:endParaRPr/>
          </a:p>
        </p:txBody>
      </p:sp>
      <p:sp>
        <p:nvSpPr>
          <p:cNvPr id="17" name="bg object 17"/>
          <p:cNvSpPr/>
          <p:nvPr/>
        </p:nvSpPr>
        <p:spPr>
          <a:xfrm>
            <a:off x="6069930" y="3411641"/>
            <a:ext cx="1492250" cy="2983865"/>
          </a:xfrm>
          <a:custGeom>
            <a:avLst/>
            <a:gdLst/>
            <a:ahLst/>
            <a:cxnLst/>
            <a:rect l="l" t="t" r="r" b="b"/>
            <a:pathLst>
              <a:path w="1492250" h="2983865">
                <a:moveTo>
                  <a:pt x="1491869" y="0"/>
                </a:moveTo>
                <a:lnTo>
                  <a:pt x="1443585" y="766"/>
                </a:lnTo>
                <a:lnTo>
                  <a:pt x="1395685" y="3050"/>
                </a:lnTo>
                <a:lnTo>
                  <a:pt x="1348191" y="6829"/>
                </a:lnTo>
                <a:lnTo>
                  <a:pt x="1301127" y="12079"/>
                </a:lnTo>
                <a:lnTo>
                  <a:pt x="1254515" y="18777"/>
                </a:lnTo>
                <a:lnTo>
                  <a:pt x="1208378" y="26900"/>
                </a:lnTo>
                <a:lnTo>
                  <a:pt x="1162741" y="36425"/>
                </a:lnTo>
                <a:lnTo>
                  <a:pt x="1117625" y="47329"/>
                </a:lnTo>
                <a:lnTo>
                  <a:pt x="1073054" y="59588"/>
                </a:lnTo>
                <a:lnTo>
                  <a:pt x="1029052" y="73180"/>
                </a:lnTo>
                <a:lnTo>
                  <a:pt x="985641" y="88081"/>
                </a:lnTo>
                <a:lnTo>
                  <a:pt x="942845" y="104267"/>
                </a:lnTo>
                <a:lnTo>
                  <a:pt x="900687" y="121717"/>
                </a:lnTo>
                <a:lnTo>
                  <a:pt x="859189" y="140407"/>
                </a:lnTo>
                <a:lnTo>
                  <a:pt x="818375" y="160313"/>
                </a:lnTo>
                <a:lnTo>
                  <a:pt x="778269" y="181413"/>
                </a:lnTo>
                <a:lnTo>
                  <a:pt x="738893" y="203683"/>
                </a:lnTo>
                <a:lnTo>
                  <a:pt x="700271" y="227100"/>
                </a:lnTo>
                <a:lnTo>
                  <a:pt x="662425" y="251641"/>
                </a:lnTo>
                <a:lnTo>
                  <a:pt x="625379" y="277283"/>
                </a:lnTo>
                <a:lnTo>
                  <a:pt x="589156" y="304003"/>
                </a:lnTo>
                <a:lnTo>
                  <a:pt x="553779" y="331777"/>
                </a:lnTo>
                <a:lnTo>
                  <a:pt x="519271" y="360583"/>
                </a:lnTo>
                <a:lnTo>
                  <a:pt x="485656" y="390397"/>
                </a:lnTo>
                <a:lnTo>
                  <a:pt x="452956" y="421196"/>
                </a:lnTo>
                <a:lnTo>
                  <a:pt x="421196" y="452956"/>
                </a:lnTo>
                <a:lnTo>
                  <a:pt x="390397" y="485656"/>
                </a:lnTo>
                <a:lnTo>
                  <a:pt x="360583" y="519271"/>
                </a:lnTo>
                <a:lnTo>
                  <a:pt x="331777" y="553779"/>
                </a:lnTo>
                <a:lnTo>
                  <a:pt x="304003" y="589156"/>
                </a:lnTo>
                <a:lnTo>
                  <a:pt x="277283" y="625379"/>
                </a:lnTo>
                <a:lnTo>
                  <a:pt x="251641" y="662425"/>
                </a:lnTo>
                <a:lnTo>
                  <a:pt x="227100" y="700271"/>
                </a:lnTo>
                <a:lnTo>
                  <a:pt x="203683" y="738893"/>
                </a:lnTo>
                <a:lnTo>
                  <a:pt x="181413" y="778269"/>
                </a:lnTo>
                <a:lnTo>
                  <a:pt x="160313" y="818375"/>
                </a:lnTo>
                <a:lnTo>
                  <a:pt x="140407" y="859189"/>
                </a:lnTo>
                <a:lnTo>
                  <a:pt x="121717" y="900687"/>
                </a:lnTo>
                <a:lnTo>
                  <a:pt x="104267" y="942845"/>
                </a:lnTo>
                <a:lnTo>
                  <a:pt x="88081" y="985641"/>
                </a:lnTo>
                <a:lnTo>
                  <a:pt x="73180" y="1029052"/>
                </a:lnTo>
                <a:lnTo>
                  <a:pt x="59588" y="1073054"/>
                </a:lnTo>
                <a:lnTo>
                  <a:pt x="47329" y="1117625"/>
                </a:lnTo>
                <a:lnTo>
                  <a:pt x="36425" y="1162741"/>
                </a:lnTo>
                <a:lnTo>
                  <a:pt x="26900" y="1208378"/>
                </a:lnTo>
                <a:lnTo>
                  <a:pt x="18777" y="1254515"/>
                </a:lnTo>
                <a:lnTo>
                  <a:pt x="12079" y="1301127"/>
                </a:lnTo>
                <a:lnTo>
                  <a:pt x="6829" y="1348191"/>
                </a:lnTo>
                <a:lnTo>
                  <a:pt x="3050" y="1395685"/>
                </a:lnTo>
                <a:lnTo>
                  <a:pt x="766" y="1443585"/>
                </a:lnTo>
                <a:lnTo>
                  <a:pt x="0" y="1491869"/>
                </a:lnTo>
                <a:lnTo>
                  <a:pt x="766" y="1540151"/>
                </a:lnTo>
                <a:lnTo>
                  <a:pt x="3050" y="1588050"/>
                </a:lnTo>
                <a:lnTo>
                  <a:pt x="6829" y="1635544"/>
                </a:lnTo>
                <a:lnTo>
                  <a:pt x="12079" y="1682607"/>
                </a:lnTo>
                <a:lnTo>
                  <a:pt x="18777" y="1729219"/>
                </a:lnTo>
                <a:lnTo>
                  <a:pt x="26900" y="1775355"/>
                </a:lnTo>
                <a:lnTo>
                  <a:pt x="36425" y="1820992"/>
                </a:lnTo>
                <a:lnTo>
                  <a:pt x="47329" y="1866107"/>
                </a:lnTo>
                <a:lnTo>
                  <a:pt x="59588" y="1910677"/>
                </a:lnTo>
                <a:lnTo>
                  <a:pt x="73180" y="1954679"/>
                </a:lnTo>
                <a:lnTo>
                  <a:pt x="88081" y="1998089"/>
                </a:lnTo>
                <a:lnTo>
                  <a:pt x="104267" y="2040885"/>
                </a:lnTo>
                <a:lnTo>
                  <a:pt x="121717" y="2083043"/>
                </a:lnTo>
                <a:lnTo>
                  <a:pt x="140407" y="2124540"/>
                </a:lnTo>
                <a:lnTo>
                  <a:pt x="160313" y="2165353"/>
                </a:lnTo>
                <a:lnTo>
                  <a:pt x="181413" y="2205459"/>
                </a:lnTo>
                <a:lnTo>
                  <a:pt x="203683" y="2244835"/>
                </a:lnTo>
                <a:lnTo>
                  <a:pt x="227100" y="2283457"/>
                </a:lnTo>
                <a:lnTo>
                  <a:pt x="251641" y="2321303"/>
                </a:lnTo>
                <a:lnTo>
                  <a:pt x="277283" y="2358348"/>
                </a:lnTo>
                <a:lnTo>
                  <a:pt x="304003" y="2394571"/>
                </a:lnTo>
                <a:lnTo>
                  <a:pt x="331777" y="2429948"/>
                </a:lnTo>
                <a:lnTo>
                  <a:pt x="360583" y="2464455"/>
                </a:lnTo>
                <a:lnTo>
                  <a:pt x="390397" y="2498070"/>
                </a:lnTo>
                <a:lnTo>
                  <a:pt x="421196" y="2530770"/>
                </a:lnTo>
                <a:lnTo>
                  <a:pt x="452956" y="2562530"/>
                </a:lnTo>
                <a:lnTo>
                  <a:pt x="485656" y="2593329"/>
                </a:lnTo>
                <a:lnTo>
                  <a:pt x="519271" y="2623143"/>
                </a:lnTo>
                <a:lnTo>
                  <a:pt x="553779" y="2651948"/>
                </a:lnTo>
                <a:lnTo>
                  <a:pt x="589156" y="2679722"/>
                </a:lnTo>
                <a:lnTo>
                  <a:pt x="625379" y="2706442"/>
                </a:lnTo>
                <a:lnTo>
                  <a:pt x="662425" y="2732084"/>
                </a:lnTo>
                <a:lnTo>
                  <a:pt x="700271" y="2756625"/>
                </a:lnTo>
                <a:lnTo>
                  <a:pt x="738893" y="2780042"/>
                </a:lnTo>
                <a:lnTo>
                  <a:pt x="778269" y="2802312"/>
                </a:lnTo>
                <a:lnTo>
                  <a:pt x="818375" y="2823411"/>
                </a:lnTo>
                <a:lnTo>
                  <a:pt x="859189" y="2843318"/>
                </a:lnTo>
                <a:lnTo>
                  <a:pt x="900687" y="2862007"/>
                </a:lnTo>
                <a:lnTo>
                  <a:pt x="942845" y="2879457"/>
                </a:lnTo>
                <a:lnTo>
                  <a:pt x="985641" y="2895644"/>
                </a:lnTo>
                <a:lnTo>
                  <a:pt x="1029052" y="2910545"/>
                </a:lnTo>
                <a:lnTo>
                  <a:pt x="1073054" y="2924136"/>
                </a:lnTo>
                <a:lnTo>
                  <a:pt x="1117625" y="2936396"/>
                </a:lnTo>
                <a:lnTo>
                  <a:pt x="1162741" y="2947299"/>
                </a:lnTo>
                <a:lnTo>
                  <a:pt x="1208378" y="2956824"/>
                </a:lnTo>
                <a:lnTo>
                  <a:pt x="1254515" y="2964947"/>
                </a:lnTo>
                <a:lnTo>
                  <a:pt x="1301127" y="2971645"/>
                </a:lnTo>
                <a:lnTo>
                  <a:pt x="1348191" y="2976895"/>
                </a:lnTo>
                <a:lnTo>
                  <a:pt x="1395685" y="2980674"/>
                </a:lnTo>
                <a:lnTo>
                  <a:pt x="1443585" y="2982958"/>
                </a:lnTo>
                <a:lnTo>
                  <a:pt x="1491869" y="2983725"/>
                </a:lnTo>
                <a:lnTo>
                  <a:pt x="1491869" y="0"/>
                </a:lnTo>
                <a:close/>
              </a:path>
            </a:pathLst>
          </a:custGeom>
          <a:solidFill>
            <a:srgbClr val="C7C8CA"/>
          </a:solidFill>
        </p:spPr>
        <p:txBody>
          <a:bodyPr wrap="square" lIns="0" tIns="0" rIns="0" bIns="0" rtlCol="0"/>
          <a:lstStyle/>
          <a:p>
            <a:endParaRPr/>
          </a:p>
        </p:txBody>
      </p:sp>
      <p:sp>
        <p:nvSpPr>
          <p:cNvPr id="18" name="bg object 18"/>
          <p:cNvSpPr/>
          <p:nvPr/>
        </p:nvSpPr>
        <p:spPr>
          <a:xfrm>
            <a:off x="1804" y="7"/>
            <a:ext cx="2502535" cy="2445385"/>
          </a:xfrm>
          <a:custGeom>
            <a:avLst/>
            <a:gdLst/>
            <a:ahLst/>
            <a:cxnLst/>
            <a:rect l="l" t="t" r="r" b="b"/>
            <a:pathLst>
              <a:path w="2502535" h="2445385">
                <a:moveTo>
                  <a:pt x="2501988" y="0"/>
                </a:moveTo>
                <a:lnTo>
                  <a:pt x="0" y="0"/>
                </a:lnTo>
                <a:lnTo>
                  <a:pt x="0" y="2445156"/>
                </a:lnTo>
                <a:lnTo>
                  <a:pt x="22872" y="2445156"/>
                </a:lnTo>
                <a:lnTo>
                  <a:pt x="71660" y="2444692"/>
                </a:lnTo>
                <a:lnTo>
                  <a:pt x="120219" y="2443305"/>
                </a:lnTo>
                <a:lnTo>
                  <a:pt x="168540" y="2441005"/>
                </a:lnTo>
                <a:lnTo>
                  <a:pt x="216615" y="2437799"/>
                </a:lnTo>
                <a:lnTo>
                  <a:pt x="264435" y="2433697"/>
                </a:lnTo>
                <a:lnTo>
                  <a:pt x="311991" y="2428705"/>
                </a:lnTo>
                <a:lnTo>
                  <a:pt x="359275" y="2422834"/>
                </a:lnTo>
                <a:lnTo>
                  <a:pt x="406279" y="2416092"/>
                </a:lnTo>
                <a:lnTo>
                  <a:pt x="452993" y="2408486"/>
                </a:lnTo>
                <a:lnTo>
                  <a:pt x="499409" y="2400026"/>
                </a:lnTo>
                <a:lnTo>
                  <a:pt x="545519" y="2390721"/>
                </a:lnTo>
                <a:lnTo>
                  <a:pt x="591314" y="2380577"/>
                </a:lnTo>
                <a:lnTo>
                  <a:pt x="636784" y="2369605"/>
                </a:lnTo>
                <a:lnTo>
                  <a:pt x="681923" y="2357812"/>
                </a:lnTo>
                <a:lnTo>
                  <a:pt x="726720" y="2345207"/>
                </a:lnTo>
                <a:lnTo>
                  <a:pt x="771167" y="2331799"/>
                </a:lnTo>
                <a:lnTo>
                  <a:pt x="815257" y="2317596"/>
                </a:lnTo>
                <a:lnTo>
                  <a:pt x="858979" y="2302606"/>
                </a:lnTo>
                <a:lnTo>
                  <a:pt x="902327" y="2286838"/>
                </a:lnTo>
                <a:lnTo>
                  <a:pt x="945290" y="2270301"/>
                </a:lnTo>
                <a:lnTo>
                  <a:pt x="987860" y="2253003"/>
                </a:lnTo>
                <a:lnTo>
                  <a:pt x="1030029" y="2234952"/>
                </a:lnTo>
                <a:lnTo>
                  <a:pt x="1071788" y="2216157"/>
                </a:lnTo>
                <a:lnTo>
                  <a:pt x="1113129" y="2196626"/>
                </a:lnTo>
                <a:lnTo>
                  <a:pt x="1154042" y="2176369"/>
                </a:lnTo>
                <a:lnTo>
                  <a:pt x="1194520" y="2155393"/>
                </a:lnTo>
                <a:lnTo>
                  <a:pt x="1234553" y="2133707"/>
                </a:lnTo>
                <a:lnTo>
                  <a:pt x="1274134" y="2111319"/>
                </a:lnTo>
                <a:lnTo>
                  <a:pt x="1313252" y="2088238"/>
                </a:lnTo>
                <a:lnTo>
                  <a:pt x="1351901" y="2064473"/>
                </a:lnTo>
                <a:lnTo>
                  <a:pt x="1390071" y="2040032"/>
                </a:lnTo>
                <a:lnTo>
                  <a:pt x="1427753" y="2014923"/>
                </a:lnTo>
                <a:lnTo>
                  <a:pt x="1464940" y="1989154"/>
                </a:lnTo>
                <a:lnTo>
                  <a:pt x="1501621" y="1962736"/>
                </a:lnTo>
                <a:lnTo>
                  <a:pt x="1537790" y="1935675"/>
                </a:lnTo>
                <a:lnTo>
                  <a:pt x="1573437" y="1907981"/>
                </a:lnTo>
                <a:lnTo>
                  <a:pt x="1608553" y="1879661"/>
                </a:lnTo>
                <a:lnTo>
                  <a:pt x="1643130" y="1850725"/>
                </a:lnTo>
                <a:lnTo>
                  <a:pt x="1677159" y="1821181"/>
                </a:lnTo>
                <a:lnTo>
                  <a:pt x="1710633" y="1791037"/>
                </a:lnTo>
                <a:lnTo>
                  <a:pt x="1743541" y="1760302"/>
                </a:lnTo>
                <a:lnTo>
                  <a:pt x="1775875" y="1728984"/>
                </a:lnTo>
                <a:lnTo>
                  <a:pt x="1807628" y="1697092"/>
                </a:lnTo>
                <a:lnTo>
                  <a:pt x="1838790" y="1664634"/>
                </a:lnTo>
                <a:lnTo>
                  <a:pt x="1869352" y="1631620"/>
                </a:lnTo>
                <a:lnTo>
                  <a:pt x="1899307" y="1598056"/>
                </a:lnTo>
                <a:lnTo>
                  <a:pt x="1928645" y="1563953"/>
                </a:lnTo>
                <a:lnTo>
                  <a:pt x="1957357" y="1529318"/>
                </a:lnTo>
                <a:lnTo>
                  <a:pt x="1985436" y="1494159"/>
                </a:lnTo>
                <a:lnTo>
                  <a:pt x="2012873" y="1458486"/>
                </a:lnTo>
                <a:lnTo>
                  <a:pt x="2039658" y="1422307"/>
                </a:lnTo>
                <a:lnTo>
                  <a:pt x="2065784" y="1385629"/>
                </a:lnTo>
                <a:lnTo>
                  <a:pt x="2091241" y="1348463"/>
                </a:lnTo>
                <a:lnTo>
                  <a:pt x="2116022" y="1310816"/>
                </a:lnTo>
                <a:lnTo>
                  <a:pt x="2140117" y="1272697"/>
                </a:lnTo>
                <a:lnTo>
                  <a:pt x="2163518" y="1234114"/>
                </a:lnTo>
                <a:lnTo>
                  <a:pt x="2186217" y="1195076"/>
                </a:lnTo>
                <a:lnTo>
                  <a:pt x="2208204" y="1155591"/>
                </a:lnTo>
                <a:lnTo>
                  <a:pt x="2229471" y="1115668"/>
                </a:lnTo>
                <a:lnTo>
                  <a:pt x="2250010" y="1075315"/>
                </a:lnTo>
                <a:lnTo>
                  <a:pt x="2269811" y="1034540"/>
                </a:lnTo>
                <a:lnTo>
                  <a:pt x="2288867" y="993353"/>
                </a:lnTo>
                <a:lnTo>
                  <a:pt x="2307168" y="951762"/>
                </a:lnTo>
                <a:lnTo>
                  <a:pt x="2324707" y="909775"/>
                </a:lnTo>
                <a:lnTo>
                  <a:pt x="2341474" y="867401"/>
                </a:lnTo>
                <a:lnTo>
                  <a:pt x="2357460" y="824648"/>
                </a:lnTo>
                <a:lnTo>
                  <a:pt x="2372658" y="781524"/>
                </a:lnTo>
                <a:lnTo>
                  <a:pt x="2387059" y="738039"/>
                </a:lnTo>
                <a:lnTo>
                  <a:pt x="2400653" y="694200"/>
                </a:lnTo>
                <a:lnTo>
                  <a:pt x="2413433" y="650017"/>
                </a:lnTo>
                <a:lnTo>
                  <a:pt x="2425389" y="605497"/>
                </a:lnTo>
                <a:lnTo>
                  <a:pt x="2436514" y="560649"/>
                </a:lnTo>
                <a:lnTo>
                  <a:pt x="2446798" y="515483"/>
                </a:lnTo>
                <a:lnTo>
                  <a:pt x="2456233" y="470005"/>
                </a:lnTo>
                <a:lnTo>
                  <a:pt x="2464810" y="424225"/>
                </a:lnTo>
                <a:lnTo>
                  <a:pt x="2472521" y="378151"/>
                </a:lnTo>
                <a:lnTo>
                  <a:pt x="2479357" y="331791"/>
                </a:lnTo>
                <a:lnTo>
                  <a:pt x="2485310" y="285155"/>
                </a:lnTo>
                <a:lnTo>
                  <a:pt x="2490370" y="238251"/>
                </a:lnTo>
                <a:lnTo>
                  <a:pt x="2494530" y="191086"/>
                </a:lnTo>
                <a:lnTo>
                  <a:pt x="2497780" y="143670"/>
                </a:lnTo>
                <a:lnTo>
                  <a:pt x="2500112" y="96012"/>
                </a:lnTo>
                <a:lnTo>
                  <a:pt x="2501518" y="48119"/>
                </a:lnTo>
                <a:lnTo>
                  <a:pt x="2501988" y="0"/>
                </a:lnTo>
                <a:close/>
              </a:path>
            </a:pathLst>
          </a:custGeom>
          <a:solidFill>
            <a:srgbClr val="C7C8CA"/>
          </a:solidFill>
        </p:spPr>
        <p:txBody>
          <a:bodyPr wrap="square" lIns="0" tIns="0" rIns="0" bIns="0" rtlCol="0"/>
          <a:lstStyle/>
          <a:p>
            <a:endParaRPr/>
          </a:p>
        </p:txBody>
      </p:sp>
      <p:sp>
        <p:nvSpPr>
          <p:cNvPr id="20" name="bg object 20"/>
          <p:cNvSpPr/>
          <p:nvPr/>
        </p:nvSpPr>
        <p:spPr>
          <a:xfrm>
            <a:off x="7559999" y="7320050"/>
            <a:ext cx="1101725" cy="2274570"/>
          </a:xfrm>
          <a:custGeom>
            <a:avLst/>
            <a:gdLst/>
            <a:ahLst/>
            <a:cxnLst/>
            <a:rect l="l" t="t" r="r" b="b"/>
            <a:pathLst>
              <a:path w="1101725" h="2274570">
                <a:moveTo>
                  <a:pt x="0" y="0"/>
                </a:moveTo>
                <a:lnTo>
                  <a:pt x="0" y="2274239"/>
                </a:lnTo>
                <a:lnTo>
                  <a:pt x="47763" y="2273189"/>
                </a:lnTo>
                <a:lnTo>
                  <a:pt x="95008" y="2270065"/>
                </a:lnTo>
                <a:lnTo>
                  <a:pt x="141691" y="2264912"/>
                </a:lnTo>
                <a:lnTo>
                  <a:pt x="187772" y="2257771"/>
                </a:lnTo>
                <a:lnTo>
                  <a:pt x="233209" y="2248686"/>
                </a:lnTo>
                <a:lnTo>
                  <a:pt x="277961" y="2237698"/>
                </a:lnTo>
                <a:lnTo>
                  <a:pt x="321987" y="2224851"/>
                </a:lnTo>
                <a:lnTo>
                  <a:pt x="365245" y="2210188"/>
                </a:lnTo>
                <a:lnTo>
                  <a:pt x="407694" y="2193750"/>
                </a:lnTo>
                <a:lnTo>
                  <a:pt x="449293" y="2175581"/>
                </a:lnTo>
                <a:lnTo>
                  <a:pt x="490000" y="2155723"/>
                </a:lnTo>
                <a:lnTo>
                  <a:pt x="529775" y="2134219"/>
                </a:lnTo>
                <a:lnTo>
                  <a:pt x="568575" y="2111111"/>
                </a:lnTo>
                <a:lnTo>
                  <a:pt x="606360" y="2086443"/>
                </a:lnTo>
                <a:lnTo>
                  <a:pt x="643088" y="2060257"/>
                </a:lnTo>
                <a:lnTo>
                  <a:pt x="678718" y="2032595"/>
                </a:lnTo>
                <a:lnTo>
                  <a:pt x="713208" y="2003501"/>
                </a:lnTo>
                <a:lnTo>
                  <a:pt x="746517" y="1973017"/>
                </a:lnTo>
                <a:lnTo>
                  <a:pt x="778605" y="1941185"/>
                </a:lnTo>
                <a:lnTo>
                  <a:pt x="809429" y="1908048"/>
                </a:lnTo>
                <a:lnTo>
                  <a:pt x="838948" y="1873650"/>
                </a:lnTo>
                <a:lnTo>
                  <a:pt x="867121" y="1838032"/>
                </a:lnTo>
                <a:lnTo>
                  <a:pt x="893907" y="1801237"/>
                </a:lnTo>
                <a:lnTo>
                  <a:pt x="919264" y="1763308"/>
                </a:lnTo>
                <a:lnTo>
                  <a:pt x="943151" y="1724288"/>
                </a:lnTo>
                <a:lnTo>
                  <a:pt x="965527" y="1684219"/>
                </a:lnTo>
                <a:lnTo>
                  <a:pt x="986350" y="1643144"/>
                </a:lnTo>
                <a:lnTo>
                  <a:pt x="1005579" y="1601105"/>
                </a:lnTo>
                <a:lnTo>
                  <a:pt x="1023173" y="1558146"/>
                </a:lnTo>
                <a:lnTo>
                  <a:pt x="1039091" y="1514309"/>
                </a:lnTo>
                <a:lnTo>
                  <a:pt x="1053290" y="1469636"/>
                </a:lnTo>
                <a:lnTo>
                  <a:pt x="1065731" y="1424171"/>
                </a:lnTo>
                <a:lnTo>
                  <a:pt x="1076370" y="1377955"/>
                </a:lnTo>
                <a:lnTo>
                  <a:pt x="1085168" y="1331032"/>
                </a:lnTo>
                <a:lnTo>
                  <a:pt x="1092083" y="1283444"/>
                </a:lnTo>
                <a:lnTo>
                  <a:pt x="1097073" y="1235235"/>
                </a:lnTo>
                <a:lnTo>
                  <a:pt x="1100098" y="1186445"/>
                </a:lnTo>
                <a:lnTo>
                  <a:pt x="1101115" y="1137119"/>
                </a:lnTo>
                <a:lnTo>
                  <a:pt x="1100098" y="1087793"/>
                </a:lnTo>
                <a:lnTo>
                  <a:pt x="1097073" y="1039004"/>
                </a:lnTo>
                <a:lnTo>
                  <a:pt x="1092083" y="990794"/>
                </a:lnTo>
                <a:lnTo>
                  <a:pt x="1085168" y="943207"/>
                </a:lnTo>
                <a:lnTo>
                  <a:pt x="1076370" y="896284"/>
                </a:lnTo>
                <a:lnTo>
                  <a:pt x="1065731" y="850068"/>
                </a:lnTo>
                <a:lnTo>
                  <a:pt x="1053290" y="804603"/>
                </a:lnTo>
                <a:lnTo>
                  <a:pt x="1039091" y="759930"/>
                </a:lnTo>
                <a:lnTo>
                  <a:pt x="1023173" y="716093"/>
                </a:lnTo>
                <a:lnTo>
                  <a:pt x="1005579" y="673133"/>
                </a:lnTo>
                <a:lnTo>
                  <a:pt x="986350" y="631095"/>
                </a:lnTo>
                <a:lnTo>
                  <a:pt x="965527" y="590020"/>
                </a:lnTo>
                <a:lnTo>
                  <a:pt x="943151" y="549951"/>
                </a:lnTo>
                <a:lnTo>
                  <a:pt x="919264" y="510931"/>
                </a:lnTo>
                <a:lnTo>
                  <a:pt x="893907" y="473002"/>
                </a:lnTo>
                <a:lnTo>
                  <a:pt x="867121" y="436207"/>
                </a:lnTo>
                <a:lnTo>
                  <a:pt x="838948" y="400589"/>
                </a:lnTo>
                <a:lnTo>
                  <a:pt x="809429" y="366190"/>
                </a:lnTo>
                <a:lnTo>
                  <a:pt x="778605" y="333054"/>
                </a:lnTo>
                <a:lnTo>
                  <a:pt x="746517" y="301222"/>
                </a:lnTo>
                <a:lnTo>
                  <a:pt x="713208" y="270738"/>
                </a:lnTo>
                <a:lnTo>
                  <a:pt x="678718" y="241643"/>
                </a:lnTo>
                <a:lnTo>
                  <a:pt x="643088" y="213982"/>
                </a:lnTo>
                <a:lnTo>
                  <a:pt x="606360" y="187796"/>
                </a:lnTo>
                <a:lnTo>
                  <a:pt x="568575" y="163127"/>
                </a:lnTo>
                <a:lnTo>
                  <a:pt x="529775" y="140020"/>
                </a:lnTo>
                <a:lnTo>
                  <a:pt x="490000" y="118516"/>
                </a:lnTo>
                <a:lnTo>
                  <a:pt x="449293" y="98658"/>
                </a:lnTo>
                <a:lnTo>
                  <a:pt x="407694" y="80489"/>
                </a:lnTo>
                <a:lnTo>
                  <a:pt x="365245" y="64051"/>
                </a:lnTo>
                <a:lnTo>
                  <a:pt x="321987" y="49388"/>
                </a:lnTo>
                <a:lnTo>
                  <a:pt x="277961" y="36541"/>
                </a:lnTo>
                <a:lnTo>
                  <a:pt x="233209" y="25553"/>
                </a:lnTo>
                <a:lnTo>
                  <a:pt x="187772" y="16468"/>
                </a:lnTo>
                <a:lnTo>
                  <a:pt x="141691" y="9327"/>
                </a:lnTo>
                <a:lnTo>
                  <a:pt x="95008" y="4173"/>
                </a:lnTo>
                <a:lnTo>
                  <a:pt x="47763" y="1050"/>
                </a:lnTo>
                <a:lnTo>
                  <a:pt x="0" y="0"/>
                </a:lnTo>
                <a:close/>
              </a:path>
            </a:pathLst>
          </a:custGeom>
          <a:solidFill>
            <a:srgbClr val="C7C8CA"/>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800" b="1" i="0">
                <a:solidFill>
                  <a:srgbClr val="BC3377"/>
                </a:solidFill>
                <a:latin typeface="Arial"/>
                <a:cs typeface="Arial"/>
              </a:defRPr>
            </a:lvl1pPr>
          </a:lstStyle>
          <a:p>
            <a:endParaRPr/>
          </a:p>
        </p:txBody>
      </p:sp>
      <p:sp>
        <p:nvSpPr>
          <p:cNvPr id="3" name="Holder 3"/>
          <p:cNvSpPr>
            <a:spLocks noGrp="1"/>
          </p:cNvSpPr>
          <p:nvPr>
            <p:ph sz="half" idx="2"/>
          </p:nvPr>
        </p:nvSpPr>
        <p:spPr>
          <a:xfrm>
            <a:off x="756285" y="2459482"/>
            <a:ext cx="657967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8324850" y="2536976"/>
            <a:ext cx="6579679" cy="7057644"/>
          </a:xfrm>
          <a:prstGeom prst="rect">
            <a:avLst/>
          </a:prstGeom>
        </p:spPr>
        <p:txBody>
          <a:bodyPr wrap="square" lIns="0" tIns="0" rIns="0" bIns="0">
            <a:spAutoFit/>
          </a:bodyPr>
          <a:lstStyle>
            <a:lvl1pPr>
              <a:defRPr/>
            </a:lvl1pPr>
          </a:lstStyle>
          <a:p>
            <a:endParaRPr dirty="0"/>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BC3377"/>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404596" y="213868"/>
            <a:ext cx="6831330" cy="10265663"/>
          </a:xfrm>
          <a:custGeom>
            <a:avLst/>
            <a:gdLst/>
            <a:ahLst/>
            <a:cxnLst/>
            <a:rect l="l" t="t" r="r" b="b"/>
            <a:pathLst>
              <a:path w="6831330" h="9936480">
                <a:moveTo>
                  <a:pt x="6830999" y="0"/>
                </a:moveTo>
                <a:lnTo>
                  <a:pt x="0" y="0"/>
                </a:lnTo>
                <a:lnTo>
                  <a:pt x="0" y="9935997"/>
                </a:lnTo>
                <a:lnTo>
                  <a:pt x="6830999" y="9935997"/>
                </a:lnTo>
                <a:lnTo>
                  <a:pt x="6830999" y="0"/>
                </a:lnTo>
                <a:close/>
              </a:path>
            </a:pathLst>
          </a:custGeom>
          <a:solidFill>
            <a:srgbClr val="7197C6"/>
          </a:solidFill>
        </p:spPr>
        <p:txBody>
          <a:bodyPr wrap="square" lIns="0" tIns="0" rIns="0" bIns="0" rtlCol="0"/>
          <a:lstStyle/>
          <a:p>
            <a:endParaRPr dirty="0"/>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893800" y="202816"/>
            <a:ext cx="2969259" cy="756919"/>
          </a:xfrm>
          <a:prstGeom prst="rect">
            <a:avLst/>
          </a:prstGeom>
        </p:spPr>
        <p:txBody>
          <a:bodyPr wrap="square" lIns="0" tIns="0" rIns="0" bIns="0">
            <a:spAutoFit/>
          </a:bodyPr>
          <a:lstStyle>
            <a:lvl1pPr>
              <a:defRPr sz="4800" b="1" i="0">
                <a:solidFill>
                  <a:srgbClr val="BC3377"/>
                </a:solidFill>
                <a:latin typeface="Arial"/>
                <a:cs typeface="Arial"/>
              </a:defRPr>
            </a:lvl1pPr>
          </a:lstStyle>
          <a:p>
            <a:endParaRPr/>
          </a:p>
        </p:txBody>
      </p:sp>
      <p:sp>
        <p:nvSpPr>
          <p:cNvPr id="3" name="Holder 3"/>
          <p:cNvSpPr>
            <a:spLocks noGrp="1"/>
          </p:cNvSpPr>
          <p:nvPr>
            <p:ph type="body" idx="1"/>
          </p:nvPr>
        </p:nvSpPr>
        <p:spPr>
          <a:xfrm>
            <a:off x="756285" y="2459482"/>
            <a:ext cx="13613130"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5142738" y="9944862"/>
            <a:ext cx="4840224"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756285" y="9944862"/>
            <a:ext cx="3478911"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9/22/21</a:t>
            </a:fld>
            <a:endParaRPr lang="en-US"/>
          </a:p>
        </p:txBody>
      </p:sp>
      <p:sp>
        <p:nvSpPr>
          <p:cNvPr id="6" name="Holder 6"/>
          <p:cNvSpPr>
            <a:spLocks noGrp="1"/>
          </p:cNvSpPr>
          <p:nvPr>
            <p:ph type="sldNum" sz="quarter" idx="7"/>
          </p:nvPr>
        </p:nvSpPr>
        <p:spPr>
          <a:xfrm>
            <a:off x="10890504" y="9944862"/>
            <a:ext cx="3478911"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058252" y="5545670"/>
            <a:ext cx="6899275" cy="4360168"/>
          </a:xfrm>
          <a:prstGeom prst="rect">
            <a:avLst/>
          </a:prstGeom>
        </p:spPr>
        <p:txBody>
          <a:bodyPr vert="horz" wrap="square" lIns="0" tIns="12700" rIns="0" bIns="0" rtlCol="0">
            <a:spAutoFit/>
          </a:bodyPr>
          <a:lstStyle/>
          <a:p>
            <a:pPr marL="81915" marR="73025" algn="just">
              <a:lnSpc>
                <a:spcPct val="100000"/>
              </a:lnSpc>
              <a:spcBef>
                <a:spcPts val="100"/>
              </a:spcBef>
            </a:pPr>
            <a:r>
              <a:rPr sz="1100" b="1" dirty="0">
                <a:solidFill>
                  <a:srgbClr val="7197C6"/>
                </a:solidFill>
                <a:latin typeface="Futura"/>
                <a:cs typeface="Futura"/>
              </a:rPr>
              <a:t>LENIMAX</a:t>
            </a:r>
            <a:r>
              <a:rPr lang="nl-NL" sz="1100" b="1" spc="-25" dirty="0">
                <a:solidFill>
                  <a:srgbClr val="BC3377"/>
                </a:solidFill>
                <a:latin typeface="Futura"/>
                <a:cs typeface="Futura"/>
              </a:rPr>
              <a:t> </a:t>
            </a:r>
            <a:r>
              <a:rPr lang="nl-NL" sz="1100" dirty="0">
                <a:solidFill>
                  <a:srgbClr val="231F20"/>
                </a:solidFill>
                <a:latin typeface="Futura-Medium"/>
                <a:cs typeface="Futura-Medium"/>
              </a:rPr>
              <a:t>is een </a:t>
            </a:r>
            <a:r>
              <a:rPr lang="nl-NL" sz="1100" dirty="0" err="1">
                <a:solidFill>
                  <a:srgbClr val="231F20"/>
                </a:solidFill>
                <a:latin typeface="Futura-Medium"/>
                <a:cs typeface="Futura-Medium"/>
              </a:rPr>
              <a:t>dermocosmetische</a:t>
            </a:r>
            <a:r>
              <a:rPr lang="nl-NL" sz="1100" dirty="0">
                <a:solidFill>
                  <a:srgbClr val="231F20"/>
                </a:solidFill>
                <a:latin typeface="Futura-Medium"/>
                <a:cs typeface="Futura-Medium"/>
              </a:rPr>
              <a:t> crème die de geïrriteerde huid op een effectieve en natuurlijke manier kalmeert en verzacht en de vorming van een droge huid voorkomt door deze delicaat te behandelen. Dankzij de gecombineerde werking van verzachtende, verzachtende en antioxiderende ingrediënten en de herstellende werking van het hoge percentage colostrum, bevordert het het snelle herstel van de balans en integriteit van de epidermale barrière, waardoor huidsymptomen zoals roodheid, irritatie, droogheid, schilfering en jeuk. Bevordert een zachte en gehydrateerde huid en helpt een goede gezondheid en de juiste mate van hydratatie te behouden. Het is bijzonder geschikt voor de plaatselijke behandeling van huid die vatbaar is voor roodheid (erytheem) en irritatie en die onderhevig is aan huidletsels. Het is ook geschikt voor meer ernstige aandoeningen van een droge huid die worden gekenmerkt door eczemateuze beelden als gevolg van atopische en contactdermatitis (irriterend en allergisch). De hoge aangenaamheid van de formulering maakt het gemakkelijk toepasbaar en goed verdragen.</a:t>
            </a:r>
          </a:p>
          <a:p>
            <a:pPr marL="81915" marR="73025" algn="just">
              <a:lnSpc>
                <a:spcPct val="100000"/>
              </a:lnSpc>
              <a:spcBef>
                <a:spcPts val="100"/>
              </a:spcBef>
            </a:pPr>
            <a:endParaRPr sz="1550" dirty="0">
              <a:latin typeface="Futura-Medium"/>
              <a:cs typeface="Futura-Medium"/>
            </a:endParaRPr>
          </a:p>
          <a:p>
            <a:pPr marR="19050" algn="ctr">
              <a:lnSpc>
                <a:spcPct val="100000"/>
              </a:lnSpc>
            </a:pPr>
            <a:r>
              <a:rPr sz="1400" b="1" dirty="0">
                <a:solidFill>
                  <a:srgbClr val="7197C6"/>
                </a:solidFill>
                <a:latin typeface="Futura"/>
                <a:cs typeface="Futura"/>
              </a:rPr>
              <a:t>INGREDIENT</a:t>
            </a:r>
            <a:r>
              <a:rPr lang="nl-NL" sz="1400" b="1" dirty="0">
                <a:solidFill>
                  <a:srgbClr val="7197C6"/>
                </a:solidFill>
                <a:latin typeface="Futura"/>
                <a:cs typeface="Futura"/>
              </a:rPr>
              <a:t>EN</a:t>
            </a:r>
            <a:endParaRPr sz="1400" dirty="0">
              <a:solidFill>
                <a:srgbClr val="7197C6"/>
              </a:solidFill>
              <a:latin typeface="Futura"/>
              <a:cs typeface="Futura"/>
            </a:endParaRPr>
          </a:p>
          <a:p>
            <a:pPr marL="12700" marR="29209" algn="just">
              <a:lnSpc>
                <a:spcPct val="100000"/>
              </a:lnSpc>
              <a:spcBef>
                <a:spcPts val="540"/>
              </a:spcBef>
            </a:pPr>
            <a:r>
              <a:rPr lang="nl-NL" sz="1100" dirty="0">
                <a:solidFill>
                  <a:srgbClr val="231F20"/>
                </a:solidFill>
                <a:latin typeface="Futura-Medium"/>
                <a:cs typeface="Futura-Medium"/>
              </a:rPr>
              <a:t>Aqua, </a:t>
            </a:r>
            <a:r>
              <a:rPr lang="nl-NL" sz="1100" dirty="0" err="1">
                <a:solidFill>
                  <a:srgbClr val="231F20"/>
                </a:solidFill>
                <a:latin typeface="Futura-Medium"/>
                <a:cs typeface="Futura-Medium"/>
              </a:rPr>
              <a:t>Macadamia</a:t>
            </a:r>
            <a:r>
              <a:rPr lang="nl-NL" sz="1100" dirty="0">
                <a:solidFill>
                  <a:srgbClr val="231F20"/>
                </a:solidFill>
                <a:latin typeface="Futura-Medium"/>
                <a:cs typeface="Futura-Medium"/>
              </a:rPr>
              <a:t> </a:t>
            </a:r>
            <a:r>
              <a:rPr lang="nl-NL" sz="1100" dirty="0" err="1">
                <a:solidFill>
                  <a:srgbClr val="231F20"/>
                </a:solidFill>
                <a:latin typeface="Futura-Medium"/>
                <a:cs typeface="Futura-Medium"/>
              </a:rPr>
              <a:t>Ternifolia</a:t>
            </a:r>
            <a:r>
              <a:rPr lang="nl-NL" sz="1100" dirty="0">
                <a:solidFill>
                  <a:srgbClr val="231F20"/>
                </a:solidFill>
                <a:latin typeface="Futura-Medium"/>
                <a:cs typeface="Futura-Medium"/>
              </a:rPr>
              <a:t> Zaadolie, Colostrum, Glycerine, </a:t>
            </a:r>
            <a:r>
              <a:rPr lang="nl-NL" sz="1100" dirty="0" err="1">
                <a:solidFill>
                  <a:srgbClr val="231F20"/>
                </a:solidFill>
                <a:latin typeface="Futura-Medium"/>
                <a:cs typeface="Futura-Medium"/>
              </a:rPr>
              <a:t>Glycerylstearaat</a:t>
            </a:r>
            <a:r>
              <a:rPr lang="nl-NL" sz="1100" dirty="0">
                <a:solidFill>
                  <a:srgbClr val="231F20"/>
                </a:solidFill>
                <a:latin typeface="Futura-Medium"/>
                <a:cs typeface="Futura-Medium"/>
              </a:rPr>
              <a:t> (en) </a:t>
            </a:r>
            <a:r>
              <a:rPr lang="nl-NL" sz="1100" dirty="0" err="1">
                <a:solidFill>
                  <a:srgbClr val="231F20"/>
                </a:solidFill>
                <a:latin typeface="Futura-Medium"/>
                <a:cs typeface="Futura-Medium"/>
              </a:rPr>
              <a:t>Cetearyl</a:t>
            </a:r>
            <a:r>
              <a:rPr lang="nl-NL" sz="1100" dirty="0">
                <a:solidFill>
                  <a:srgbClr val="231F20"/>
                </a:solidFill>
                <a:latin typeface="Futura-Medium"/>
                <a:cs typeface="Futura-Medium"/>
              </a:rPr>
              <a:t> Alcohol (en) Natrium </a:t>
            </a:r>
            <a:r>
              <a:rPr lang="nl-NL" sz="1100" dirty="0" err="1">
                <a:solidFill>
                  <a:srgbClr val="231F20"/>
                </a:solidFill>
                <a:latin typeface="Futura-Medium"/>
                <a:cs typeface="Futura-Medium"/>
              </a:rPr>
              <a:t>Lauroyl</a:t>
            </a:r>
            <a:r>
              <a:rPr lang="nl-NL" sz="1100" dirty="0">
                <a:solidFill>
                  <a:srgbClr val="231F20"/>
                </a:solidFill>
                <a:latin typeface="Futura-Medium"/>
                <a:cs typeface="Futura-Medium"/>
              </a:rPr>
              <a:t> </a:t>
            </a:r>
            <a:r>
              <a:rPr lang="nl-NL" sz="1100" dirty="0" err="1">
                <a:solidFill>
                  <a:srgbClr val="231F20"/>
                </a:solidFill>
                <a:latin typeface="Futura-Medium"/>
                <a:cs typeface="Futura-Medium"/>
              </a:rPr>
              <a:t>Glutamaat</a:t>
            </a:r>
            <a:r>
              <a:rPr lang="nl-NL" sz="1100" dirty="0">
                <a:solidFill>
                  <a:srgbClr val="231F20"/>
                </a:solidFill>
                <a:latin typeface="Futura-Medium"/>
                <a:cs typeface="Futura-Medium"/>
              </a:rPr>
              <a:t> (en) Natrium </a:t>
            </a:r>
            <a:r>
              <a:rPr lang="nl-NL" sz="1100" dirty="0" err="1">
                <a:solidFill>
                  <a:srgbClr val="231F20"/>
                </a:solidFill>
                <a:latin typeface="Futura-Medium"/>
                <a:cs typeface="Futura-Medium"/>
              </a:rPr>
              <a:t>Stearoyl</a:t>
            </a:r>
            <a:r>
              <a:rPr lang="nl-NL" sz="1100" dirty="0">
                <a:solidFill>
                  <a:srgbClr val="231F20"/>
                </a:solidFill>
                <a:latin typeface="Futura-Medium"/>
                <a:cs typeface="Futura-Medium"/>
              </a:rPr>
              <a:t> </a:t>
            </a:r>
            <a:r>
              <a:rPr lang="nl-NL" sz="1100" dirty="0" err="1">
                <a:solidFill>
                  <a:srgbClr val="231F20"/>
                </a:solidFill>
                <a:latin typeface="Futura-Medium"/>
                <a:cs typeface="Futura-Medium"/>
              </a:rPr>
              <a:t>Lactylaat</a:t>
            </a:r>
            <a:r>
              <a:rPr lang="nl-NL" sz="1100" dirty="0">
                <a:solidFill>
                  <a:srgbClr val="231F20"/>
                </a:solidFill>
                <a:latin typeface="Futura-Medium"/>
                <a:cs typeface="Futura-Medium"/>
              </a:rPr>
              <a:t>, </a:t>
            </a:r>
            <a:r>
              <a:rPr lang="nl-NL" sz="1100" dirty="0" err="1">
                <a:solidFill>
                  <a:srgbClr val="231F20"/>
                </a:solidFill>
                <a:latin typeface="Futura-Medium"/>
                <a:cs typeface="Futura-Medium"/>
              </a:rPr>
              <a:t>Butyrospermum</a:t>
            </a:r>
            <a:r>
              <a:rPr lang="nl-NL" sz="1100" dirty="0">
                <a:solidFill>
                  <a:srgbClr val="231F20"/>
                </a:solidFill>
                <a:latin typeface="Futura-Medium"/>
                <a:cs typeface="Futura-Medium"/>
              </a:rPr>
              <a:t> </a:t>
            </a:r>
            <a:r>
              <a:rPr lang="nl-NL" sz="1100" dirty="0" err="1">
                <a:solidFill>
                  <a:srgbClr val="231F20"/>
                </a:solidFill>
                <a:latin typeface="Futura-Medium"/>
                <a:cs typeface="Futura-Medium"/>
              </a:rPr>
              <a:t>Parkii</a:t>
            </a:r>
            <a:r>
              <a:rPr lang="nl-NL" sz="1100" dirty="0">
                <a:solidFill>
                  <a:srgbClr val="231F20"/>
                </a:solidFill>
                <a:latin typeface="Futura-Medium"/>
                <a:cs typeface="Futura-Medium"/>
              </a:rPr>
              <a:t> Boter, </a:t>
            </a:r>
            <a:r>
              <a:rPr lang="nl-NL" sz="1100" dirty="0" err="1">
                <a:solidFill>
                  <a:srgbClr val="231F20"/>
                </a:solidFill>
                <a:latin typeface="Futura-Medium"/>
                <a:cs typeface="Futura-Medium"/>
              </a:rPr>
              <a:t>Tocoferyl</a:t>
            </a:r>
            <a:r>
              <a:rPr lang="nl-NL" sz="1100" dirty="0">
                <a:solidFill>
                  <a:srgbClr val="231F20"/>
                </a:solidFill>
                <a:latin typeface="Futura-Medium"/>
                <a:cs typeface="Futura-Medium"/>
              </a:rPr>
              <a:t> Acetaat, </a:t>
            </a:r>
            <a:r>
              <a:rPr lang="nl-NL" sz="1100" dirty="0" err="1">
                <a:solidFill>
                  <a:srgbClr val="231F20"/>
                </a:solidFill>
                <a:latin typeface="Futura-Medium"/>
                <a:cs typeface="Futura-Medium"/>
              </a:rPr>
              <a:t>Cucumis</a:t>
            </a:r>
            <a:r>
              <a:rPr lang="nl-NL" sz="1100" dirty="0">
                <a:solidFill>
                  <a:srgbClr val="231F20"/>
                </a:solidFill>
                <a:latin typeface="Futura-Medium"/>
                <a:cs typeface="Futura-Medium"/>
              </a:rPr>
              <a:t> </a:t>
            </a:r>
            <a:r>
              <a:rPr lang="nl-NL" sz="1100" dirty="0" err="1">
                <a:solidFill>
                  <a:srgbClr val="231F20"/>
                </a:solidFill>
                <a:latin typeface="Futura-Medium"/>
                <a:cs typeface="Futura-Medium"/>
              </a:rPr>
              <a:t>Sativus</a:t>
            </a:r>
            <a:r>
              <a:rPr lang="nl-NL" sz="1100" dirty="0">
                <a:solidFill>
                  <a:srgbClr val="231F20"/>
                </a:solidFill>
                <a:latin typeface="Futura-Medium"/>
                <a:cs typeface="Futura-Medium"/>
              </a:rPr>
              <a:t> Alcohol Alcohol, </a:t>
            </a:r>
            <a:r>
              <a:rPr lang="nl-NL" sz="1100" dirty="0" err="1">
                <a:solidFill>
                  <a:srgbClr val="231F20"/>
                </a:solidFill>
                <a:latin typeface="Futura-Medium"/>
                <a:cs typeface="Futura-Medium"/>
              </a:rPr>
              <a:t>Phenethium</a:t>
            </a:r>
            <a:r>
              <a:rPr lang="nl-NL" sz="1100" dirty="0">
                <a:solidFill>
                  <a:srgbClr val="231F20"/>
                </a:solidFill>
                <a:latin typeface="Futura-Medium"/>
                <a:cs typeface="Futura-Medium"/>
              </a:rPr>
              <a:t> Extract, Citrus </a:t>
            </a:r>
            <a:r>
              <a:rPr lang="nl-NL" sz="1100" dirty="0" err="1">
                <a:solidFill>
                  <a:srgbClr val="231F20"/>
                </a:solidFill>
                <a:latin typeface="Futura-Medium"/>
                <a:cs typeface="Futura-Medium"/>
              </a:rPr>
              <a:t>Dulcis</a:t>
            </a:r>
            <a:r>
              <a:rPr lang="nl-NL" sz="1100" dirty="0">
                <a:solidFill>
                  <a:srgbClr val="231F20"/>
                </a:solidFill>
                <a:latin typeface="Futura-Medium"/>
                <a:cs typeface="Futura-Medium"/>
              </a:rPr>
              <a:t> Peel Oil, Citrus </a:t>
            </a:r>
            <a:r>
              <a:rPr lang="nl-NL" sz="1100" dirty="0" err="1">
                <a:solidFill>
                  <a:srgbClr val="231F20"/>
                </a:solidFill>
                <a:latin typeface="Futura-Medium"/>
                <a:cs typeface="Futura-Medium"/>
              </a:rPr>
              <a:t>Grandis</a:t>
            </a:r>
            <a:r>
              <a:rPr lang="nl-NL" sz="1100" dirty="0">
                <a:solidFill>
                  <a:srgbClr val="231F20"/>
                </a:solidFill>
                <a:latin typeface="Futura-Medium"/>
                <a:cs typeface="Futura-Medium"/>
              </a:rPr>
              <a:t> Zaad Extract, d-</a:t>
            </a:r>
            <a:r>
              <a:rPr lang="nl-NL" sz="1100" dirty="0" err="1">
                <a:solidFill>
                  <a:srgbClr val="231F20"/>
                </a:solidFill>
                <a:latin typeface="Futura-Medium"/>
                <a:cs typeface="Futura-Medium"/>
              </a:rPr>
              <a:t>Limoneen</a:t>
            </a:r>
            <a:r>
              <a:rPr lang="nl-NL" sz="1100" dirty="0">
                <a:solidFill>
                  <a:srgbClr val="231F20"/>
                </a:solidFill>
                <a:latin typeface="Futura-Medium"/>
                <a:cs typeface="Futura-Medium"/>
              </a:rPr>
              <a:t> *, </a:t>
            </a:r>
            <a:r>
              <a:rPr lang="nl-NL" sz="1100" dirty="0" err="1">
                <a:solidFill>
                  <a:srgbClr val="231F20"/>
                </a:solidFill>
                <a:latin typeface="Futura-Medium"/>
                <a:cs typeface="Futura-Medium"/>
              </a:rPr>
              <a:t>Linalool</a:t>
            </a:r>
            <a:r>
              <a:rPr lang="nl-NL" sz="1100" dirty="0">
                <a:solidFill>
                  <a:srgbClr val="231F20"/>
                </a:solidFill>
                <a:latin typeface="Futura-Medium"/>
                <a:cs typeface="Futura-Medium"/>
              </a:rPr>
              <a:t> *</a:t>
            </a:r>
          </a:p>
          <a:p>
            <a:pPr marL="12700" marR="29209" algn="just">
              <a:lnSpc>
                <a:spcPct val="100000"/>
              </a:lnSpc>
              <a:spcBef>
                <a:spcPts val="540"/>
              </a:spcBef>
            </a:pPr>
            <a:r>
              <a:rPr lang="nl-NL" sz="800" dirty="0">
                <a:solidFill>
                  <a:srgbClr val="231F20"/>
                </a:solidFill>
                <a:latin typeface="Futura-Medium"/>
                <a:cs typeface="Futura-Medium"/>
              </a:rPr>
              <a:t>* allergene stoffen Richtlijn 2003/15/EG niet als zodanig gebruikt, maar van nature aanwezig in de etherische oliën die worden gebruikt in</a:t>
            </a:r>
          </a:p>
          <a:p>
            <a:pPr marL="12700" marR="29209" algn="just">
              <a:lnSpc>
                <a:spcPct val="100000"/>
              </a:lnSpc>
              <a:spcBef>
                <a:spcPts val="540"/>
              </a:spcBef>
            </a:pPr>
            <a:r>
              <a:rPr lang="nl-NL" sz="800" dirty="0">
                <a:solidFill>
                  <a:srgbClr val="231F20"/>
                </a:solidFill>
                <a:latin typeface="Futura-Medium"/>
                <a:cs typeface="Futura-Medium"/>
              </a:rPr>
              <a:t>formulering.</a:t>
            </a:r>
            <a:endParaRPr sz="800" dirty="0">
              <a:latin typeface="Futura-Medium"/>
              <a:cs typeface="Futura-Medium"/>
            </a:endParaRPr>
          </a:p>
          <a:p>
            <a:pPr marL="32384" algn="ctr">
              <a:lnSpc>
                <a:spcPct val="100000"/>
              </a:lnSpc>
              <a:spcBef>
                <a:spcPts val="910"/>
              </a:spcBef>
            </a:pPr>
            <a:r>
              <a:rPr lang="nl-NL" sz="1400" b="1" dirty="0">
                <a:solidFill>
                  <a:srgbClr val="7197C6"/>
                </a:solidFill>
                <a:latin typeface="Futura"/>
                <a:cs typeface="Futura"/>
              </a:rPr>
              <a:t>GEBRUIKSAANWIJZING</a:t>
            </a:r>
            <a:endParaRPr sz="1400" dirty="0">
              <a:solidFill>
                <a:srgbClr val="7197C6"/>
              </a:solidFill>
              <a:latin typeface="Futura"/>
              <a:cs typeface="Futura"/>
            </a:endParaRPr>
          </a:p>
          <a:p>
            <a:pPr marL="45720" marR="5080" algn="just">
              <a:lnSpc>
                <a:spcPct val="100000"/>
              </a:lnSpc>
              <a:spcBef>
                <a:spcPts val="540"/>
              </a:spcBef>
            </a:pPr>
            <a:r>
              <a:rPr lang="nl-NL" sz="1100" spc="-5" dirty="0">
                <a:solidFill>
                  <a:srgbClr val="231F20"/>
                </a:solidFill>
                <a:latin typeface="Futura-Medium"/>
                <a:cs typeface="Futura-Medium"/>
              </a:rPr>
              <a:t>Verdeel met een lichte massage over de getroffen gebieden, zelfs meerdere keren per dag. Bewaren op een koele, droge plaats uit de buurt van licht. Voor extern gebruik.</a:t>
            </a:r>
            <a:r>
              <a:rPr sz="1100" spc="-5" dirty="0">
                <a:solidFill>
                  <a:srgbClr val="231F20"/>
                </a:solidFill>
                <a:latin typeface="Futura-Medium"/>
                <a:cs typeface="Futura-Medium"/>
              </a:rPr>
              <a:t>.</a:t>
            </a:r>
            <a:endParaRPr sz="1100" dirty="0">
              <a:latin typeface="Futura-Medium"/>
              <a:cs typeface="Futura-Medium"/>
            </a:endParaRPr>
          </a:p>
        </p:txBody>
      </p:sp>
      <p:sp>
        <p:nvSpPr>
          <p:cNvPr id="6" name="object 6"/>
          <p:cNvSpPr txBox="1">
            <a:spLocks noGrp="1"/>
          </p:cNvSpPr>
          <p:nvPr>
            <p:ph type="title"/>
          </p:nvPr>
        </p:nvSpPr>
        <p:spPr>
          <a:xfrm>
            <a:off x="7893800" y="202816"/>
            <a:ext cx="3326650" cy="751488"/>
          </a:xfrm>
          <a:prstGeom prst="rect">
            <a:avLst/>
          </a:prstGeom>
        </p:spPr>
        <p:txBody>
          <a:bodyPr vert="horz" wrap="square" lIns="0" tIns="12700" rIns="0" bIns="0" rtlCol="0">
            <a:spAutoFit/>
          </a:bodyPr>
          <a:lstStyle/>
          <a:p>
            <a:pPr marL="12700">
              <a:lnSpc>
                <a:spcPct val="100000"/>
              </a:lnSpc>
              <a:spcBef>
                <a:spcPts val="100"/>
              </a:spcBef>
            </a:pPr>
            <a:r>
              <a:rPr spc="220" dirty="0">
                <a:solidFill>
                  <a:srgbClr val="7197C6"/>
                </a:solidFill>
                <a:latin typeface="Futura" panose="020B0602020204020303" pitchFamily="34" charset="-79"/>
                <a:cs typeface="Futura" panose="020B0602020204020303" pitchFamily="34" charset="-79"/>
              </a:rPr>
              <a:t>LENIMAX</a:t>
            </a:r>
          </a:p>
        </p:txBody>
      </p:sp>
      <p:sp>
        <p:nvSpPr>
          <p:cNvPr id="7" name="object 7"/>
          <p:cNvSpPr txBox="1"/>
          <p:nvPr/>
        </p:nvSpPr>
        <p:spPr>
          <a:xfrm>
            <a:off x="7893801" y="901316"/>
            <a:ext cx="6527050" cy="351378"/>
          </a:xfrm>
          <a:prstGeom prst="rect">
            <a:avLst/>
          </a:prstGeom>
        </p:spPr>
        <p:txBody>
          <a:bodyPr vert="horz" wrap="square" lIns="0" tIns="12700" rIns="0" bIns="0" rtlCol="0">
            <a:spAutoFit/>
          </a:bodyPr>
          <a:lstStyle/>
          <a:p>
            <a:pPr marL="12700" algn="just">
              <a:lnSpc>
                <a:spcPct val="100000"/>
              </a:lnSpc>
              <a:spcBef>
                <a:spcPts val="100"/>
              </a:spcBef>
            </a:pPr>
            <a:r>
              <a:rPr sz="2200" b="1" spc="204" dirty="0">
                <a:solidFill>
                  <a:srgbClr val="7197C6"/>
                </a:solidFill>
                <a:latin typeface="Futura" panose="020B0602020204020303" pitchFamily="34" charset="-79"/>
                <a:cs typeface="Futura" panose="020B0602020204020303" pitchFamily="34" charset="-79"/>
              </a:rPr>
              <a:t>100</a:t>
            </a:r>
            <a:r>
              <a:rPr sz="2200" b="1" spc="-80" dirty="0">
                <a:solidFill>
                  <a:srgbClr val="7197C6"/>
                </a:solidFill>
                <a:latin typeface="Futura" panose="020B0602020204020303" pitchFamily="34" charset="-79"/>
                <a:cs typeface="Futura" panose="020B0602020204020303" pitchFamily="34" charset="-79"/>
              </a:rPr>
              <a:t> </a:t>
            </a:r>
            <a:r>
              <a:rPr sz="2200" b="1" spc="75" dirty="0">
                <a:solidFill>
                  <a:srgbClr val="7197C6"/>
                </a:solidFill>
                <a:latin typeface="Futura" panose="020B0602020204020303" pitchFamily="34" charset="-79"/>
                <a:cs typeface="Futura" panose="020B0602020204020303" pitchFamily="34" charset="-79"/>
              </a:rPr>
              <a:t>ml</a:t>
            </a:r>
            <a:endParaRPr lang="nl-NL" sz="2200" b="1" spc="75" dirty="0">
              <a:solidFill>
                <a:srgbClr val="7197C6"/>
              </a:solidFill>
              <a:latin typeface="Futura" panose="020B0602020204020303" pitchFamily="34" charset="-79"/>
              <a:cs typeface="Futura" panose="020B0602020204020303" pitchFamily="34" charset="-79"/>
            </a:endParaRPr>
          </a:p>
        </p:txBody>
      </p:sp>
      <p:grpSp>
        <p:nvGrpSpPr>
          <p:cNvPr id="8" name="object 8"/>
          <p:cNvGrpSpPr/>
          <p:nvPr/>
        </p:nvGrpSpPr>
        <p:grpSpPr>
          <a:xfrm>
            <a:off x="12060004" y="0"/>
            <a:ext cx="3098165" cy="2862580"/>
            <a:chOff x="12060004" y="0"/>
            <a:chExt cx="3098165" cy="2862580"/>
          </a:xfrm>
        </p:grpSpPr>
        <p:pic>
          <p:nvPicPr>
            <p:cNvPr id="9" name="object 9"/>
            <p:cNvPicPr/>
            <p:nvPr/>
          </p:nvPicPr>
          <p:blipFill>
            <a:blip r:embed="rId3" cstate="print"/>
            <a:stretch>
              <a:fillRect/>
            </a:stretch>
          </p:blipFill>
          <p:spPr>
            <a:xfrm>
              <a:off x="12132000" y="3"/>
              <a:ext cx="2987985" cy="2772000"/>
            </a:xfrm>
            <a:prstGeom prst="rect">
              <a:avLst/>
            </a:prstGeom>
          </p:spPr>
        </p:pic>
        <p:sp>
          <p:nvSpPr>
            <p:cNvPr id="10" name="object 10"/>
            <p:cNvSpPr/>
            <p:nvPr/>
          </p:nvSpPr>
          <p:spPr>
            <a:xfrm>
              <a:off x="12098104" y="0"/>
              <a:ext cx="3021965" cy="2786380"/>
            </a:xfrm>
            <a:custGeom>
              <a:avLst/>
              <a:gdLst/>
              <a:ahLst/>
              <a:cxnLst/>
              <a:rect l="l" t="t" r="r" b="b"/>
              <a:pathLst>
                <a:path w="3021965" h="2786380">
                  <a:moveTo>
                    <a:pt x="2735059" y="2786139"/>
                  </a:moveTo>
                  <a:lnTo>
                    <a:pt x="2783169" y="2785722"/>
                  </a:lnTo>
                  <a:lnTo>
                    <a:pt x="2831079" y="2784476"/>
                  </a:lnTo>
                  <a:lnTo>
                    <a:pt x="2878780" y="2782406"/>
                  </a:lnTo>
                  <a:lnTo>
                    <a:pt x="2926267" y="2779521"/>
                  </a:lnTo>
                  <a:lnTo>
                    <a:pt x="2973533" y="2775827"/>
                  </a:lnTo>
                  <a:lnTo>
                    <a:pt x="3020571" y="2771330"/>
                  </a:lnTo>
                  <a:lnTo>
                    <a:pt x="3021882" y="2771182"/>
                  </a:lnTo>
                </a:path>
                <a:path w="3021965" h="2786380">
                  <a:moveTo>
                    <a:pt x="300" y="0"/>
                  </a:moveTo>
                  <a:lnTo>
                    <a:pt x="414" y="83507"/>
                  </a:lnTo>
                  <a:lnTo>
                    <a:pt x="1653" y="131696"/>
                  </a:lnTo>
                  <a:lnTo>
                    <a:pt x="3711" y="179676"/>
                  </a:lnTo>
                  <a:lnTo>
                    <a:pt x="6579" y="227440"/>
                  </a:lnTo>
                  <a:lnTo>
                    <a:pt x="10252" y="274982"/>
                  </a:lnTo>
                  <a:lnTo>
                    <a:pt x="14722" y="322294"/>
                  </a:lnTo>
                  <a:lnTo>
                    <a:pt x="19984" y="369370"/>
                  </a:lnTo>
                  <a:lnTo>
                    <a:pt x="26029" y="416203"/>
                  </a:lnTo>
                  <a:lnTo>
                    <a:pt x="32852" y="462786"/>
                  </a:lnTo>
                  <a:lnTo>
                    <a:pt x="40445" y="509112"/>
                  </a:lnTo>
                  <a:lnTo>
                    <a:pt x="48801" y="555174"/>
                  </a:lnTo>
                  <a:lnTo>
                    <a:pt x="57915" y="600967"/>
                  </a:lnTo>
                  <a:lnTo>
                    <a:pt x="67779" y="646482"/>
                  </a:lnTo>
                  <a:lnTo>
                    <a:pt x="78386" y="691713"/>
                  </a:lnTo>
                  <a:lnTo>
                    <a:pt x="89730" y="736653"/>
                  </a:lnTo>
                  <a:lnTo>
                    <a:pt x="101803" y="781296"/>
                  </a:lnTo>
                  <a:lnTo>
                    <a:pt x="114600" y="825634"/>
                  </a:lnTo>
                  <a:lnTo>
                    <a:pt x="128113" y="869661"/>
                  </a:lnTo>
                  <a:lnTo>
                    <a:pt x="142335" y="913370"/>
                  </a:lnTo>
                  <a:lnTo>
                    <a:pt x="157260" y="956754"/>
                  </a:lnTo>
                  <a:lnTo>
                    <a:pt x="172881" y="999806"/>
                  </a:lnTo>
                  <a:lnTo>
                    <a:pt x="189191" y="1042519"/>
                  </a:lnTo>
                  <a:lnTo>
                    <a:pt x="206183" y="1084888"/>
                  </a:lnTo>
                  <a:lnTo>
                    <a:pt x="223851" y="1126904"/>
                  </a:lnTo>
                  <a:lnTo>
                    <a:pt x="242188" y="1168561"/>
                  </a:lnTo>
                  <a:lnTo>
                    <a:pt x="261187" y="1209852"/>
                  </a:lnTo>
                  <a:lnTo>
                    <a:pt x="280841" y="1250770"/>
                  </a:lnTo>
                  <a:lnTo>
                    <a:pt x="301143" y="1291310"/>
                  </a:lnTo>
                  <a:lnTo>
                    <a:pt x="322087" y="1331462"/>
                  </a:lnTo>
                  <a:lnTo>
                    <a:pt x="343666" y="1371222"/>
                  </a:lnTo>
                  <a:lnTo>
                    <a:pt x="365873" y="1410582"/>
                  </a:lnTo>
                  <a:lnTo>
                    <a:pt x="388701" y="1449535"/>
                  </a:lnTo>
                  <a:lnTo>
                    <a:pt x="412144" y="1488075"/>
                  </a:lnTo>
                  <a:lnTo>
                    <a:pt x="436195" y="1526194"/>
                  </a:lnTo>
                  <a:lnTo>
                    <a:pt x="460847" y="1563886"/>
                  </a:lnTo>
                  <a:lnTo>
                    <a:pt x="486093" y="1601143"/>
                  </a:lnTo>
                  <a:lnTo>
                    <a:pt x="511926" y="1637960"/>
                  </a:lnTo>
                  <a:lnTo>
                    <a:pt x="538340" y="1674330"/>
                  </a:lnTo>
                  <a:lnTo>
                    <a:pt x="565328" y="1710245"/>
                  </a:lnTo>
                  <a:lnTo>
                    <a:pt x="592883" y="1745698"/>
                  </a:lnTo>
                  <a:lnTo>
                    <a:pt x="620999" y="1780684"/>
                  </a:lnTo>
                  <a:lnTo>
                    <a:pt x="649667" y="1815194"/>
                  </a:lnTo>
                  <a:lnTo>
                    <a:pt x="678883" y="1849223"/>
                  </a:lnTo>
                  <a:lnTo>
                    <a:pt x="708639" y="1882764"/>
                  </a:lnTo>
                  <a:lnTo>
                    <a:pt x="738927" y="1915808"/>
                  </a:lnTo>
                  <a:lnTo>
                    <a:pt x="769743" y="1948351"/>
                  </a:lnTo>
                  <a:lnTo>
                    <a:pt x="801077" y="1980385"/>
                  </a:lnTo>
                  <a:lnTo>
                    <a:pt x="832925" y="2011902"/>
                  </a:lnTo>
                  <a:lnTo>
                    <a:pt x="865279" y="2042897"/>
                  </a:lnTo>
                  <a:lnTo>
                    <a:pt x="898132" y="2073363"/>
                  </a:lnTo>
                  <a:lnTo>
                    <a:pt x="931478" y="2103292"/>
                  </a:lnTo>
                  <a:lnTo>
                    <a:pt x="965309" y="2132679"/>
                  </a:lnTo>
                  <a:lnTo>
                    <a:pt x="999619" y="2161515"/>
                  </a:lnTo>
                  <a:lnTo>
                    <a:pt x="1034402" y="2189794"/>
                  </a:lnTo>
                  <a:lnTo>
                    <a:pt x="1069650" y="2217510"/>
                  </a:lnTo>
                  <a:lnTo>
                    <a:pt x="1105356" y="2244656"/>
                  </a:lnTo>
                  <a:lnTo>
                    <a:pt x="1141514" y="2271224"/>
                  </a:lnTo>
                  <a:lnTo>
                    <a:pt x="1178118" y="2297208"/>
                  </a:lnTo>
                  <a:lnTo>
                    <a:pt x="1215159" y="2322601"/>
                  </a:lnTo>
                  <a:lnTo>
                    <a:pt x="1252633" y="2347397"/>
                  </a:lnTo>
                  <a:lnTo>
                    <a:pt x="1290531" y="2371588"/>
                  </a:lnTo>
                  <a:lnTo>
                    <a:pt x="1328846" y="2395168"/>
                  </a:lnTo>
                  <a:lnTo>
                    <a:pt x="1367573" y="2418130"/>
                  </a:lnTo>
                  <a:lnTo>
                    <a:pt x="1406705" y="2440466"/>
                  </a:lnTo>
                  <a:lnTo>
                    <a:pt x="1446234" y="2462171"/>
                  </a:lnTo>
                  <a:lnTo>
                    <a:pt x="1486154" y="2483238"/>
                  </a:lnTo>
                  <a:lnTo>
                    <a:pt x="1526458" y="2503659"/>
                  </a:lnTo>
                  <a:lnTo>
                    <a:pt x="1567139" y="2523427"/>
                  </a:lnTo>
                  <a:lnTo>
                    <a:pt x="1608190" y="2542537"/>
                  </a:lnTo>
                  <a:lnTo>
                    <a:pt x="1649606" y="2560981"/>
                  </a:lnTo>
                  <a:lnTo>
                    <a:pt x="1691378" y="2578752"/>
                  </a:lnTo>
                  <a:lnTo>
                    <a:pt x="1733500" y="2595843"/>
                  </a:lnTo>
                  <a:lnTo>
                    <a:pt x="1775966" y="2612249"/>
                  </a:lnTo>
                  <a:lnTo>
                    <a:pt x="1818768" y="2627961"/>
                  </a:lnTo>
                  <a:lnTo>
                    <a:pt x="1861901" y="2642973"/>
                  </a:lnTo>
                  <a:lnTo>
                    <a:pt x="1905356" y="2657278"/>
                  </a:lnTo>
                  <a:lnTo>
                    <a:pt x="1949127" y="2670870"/>
                  </a:lnTo>
                  <a:lnTo>
                    <a:pt x="1993208" y="2683741"/>
                  </a:lnTo>
                  <a:lnTo>
                    <a:pt x="2037592" y="2695885"/>
                  </a:lnTo>
                  <a:lnTo>
                    <a:pt x="2082271" y="2707295"/>
                  </a:lnTo>
                  <a:lnTo>
                    <a:pt x="2127240" y="2717964"/>
                  </a:lnTo>
                  <a:lnTo>
                    <a:pt x="2172491" y="2727886"/>
                  </a:lnTo>
                  <a:lnTo>
                    <a:pt x="2218018" y="2737053"/>
                  </a:lnTo>
                  <a:lnTo>
                    <a:pt x="2263813" y="2745458"/>
                  </a:lnTo>
                  <a:lnTo>
                    <a:pt x="2309870" y="2753096"/>
                  </a:lnTo>
                  <a:lnTo>
                    <a:pt x="2356183" y="2759958"/>
                  </a:lnTo>
                  <a:lnTo>
                    <a:pt x="2402744" y="2766038"/>
                  </a:lnTo>
                  <a:lnTo>
                    <a:pt x="2449547" y="2771330"/>
                  </a:lnTo>
                  <a:lnTo>
                    <a:pt x="2496584" y="2775827"/>
                  </a:lnTo>
                  <a:lnTo>
                    <a:pt x="2543850" y="2779521"/>
                  </a:lnTo>
                  <a:lnTo>
                    <a:pt x="2591337" y="2782406"/>
                  </a:lnTo>
                  <a:lnTo>
                    <a:pt x="2639039" y="2784476"/>
                  </a:lnTo>
                  <a:lnTo>
                    <a:pt x="2686948" y="2785722"/>
                  </a:lnTo>
                  <a:lnTo>
                    <a:pt x="2735059" y="2786139"/>
                  </a:lnTo>
                </a:path>
              </a:pathLst>
            </a:custGeom>
            <a:ln w="76200">
              <a:solidFill>
                <a:srgbClr val="C5C7C7"/>
              </a:solidFill>
            </a:ln>
          </p:spPr>
          <p:txBody>
            <a:bodyPr wrap="square" lIns="0" tIns="0" rIns="0" bIns="0" rtlCol="0"/>
            <a:lstStyle/>
            <a:p>
              <a:endParaRPr/>
            </a:p>
          </p:txBody>
        </p:sp>
      </p:grpSp>
      <p:grpSp>
        <p:nvGrpSpPr>
          <p:cNvPr id="11" name="object 11"/>
          <p:cNvGrpSpPr/>
          <p:nvPr/>
        </p:nvGrpSpPr>
        <p:grpSpPr>
          <a:xfrm>
            <a:off x="7893800" y="9282429"/>
            <a:ext cx="6950666" cy="54282"/>
            <a:chOff x="7884000" y="9226374"/>
            <a:chExt cx="6950666" cy="54282"/>
          </a:xfrm>
        </p:grpSpPr>
        <p:sp>
          <p:nvSpPr>
            <p:cNvPr id="12" name="object 12"/>
            <p:cNvSpPr/>
            <p:nvPr/>
          </p:nvSpPr>
          <p:spPr>
            <a:xfrm flipV="1">
              <a:off x="12810850" y="9226374"/>
              <a:ext cx="2023816" cy="45719"/>
            </a:xfrm>
            <a:custGeom>
              <a:avLst/>
              <a:gdLst/>
              <a:ahLst/>
              <a:cxnLst/>
              <a:rect l="l" t="t" r="r" b="b"/>
              <a:pathLst>
                <a:path w="2626359">
                  <a:moveTo>
                    <a:pt x="0" y="0"/>
                  </a:moveTo>
                  <a:lnTo>
                    <a:pt x="2626194" y="0"/>
                  </a:lnTo>
                </a:path>
              </a:pathLst>
            </a:custGeom>
            <a:ln w="38100">
              <a:solidFill>
                <a:srgbClr val="7197C6"/>
              </a:solidFill>
            </a:ln>
          </p:spPr>
          <p:txBody>
            <a:bodyPr wrap="square" lIns="0" tIns="0" rIns="0" bIns="0" rtlCol="0"/>
            <a:lstStyle/>
            <a:p>
              <a:endParaRPr/>
            </a:p>
          </p:txBody>
        </p:sp>
        <p:sp>
          <p:nvSpPr>
            <p:cNvPr id="13" name="object 13"/>
            <p:cNvSpPr/>
            <p:nvPr/>
          </p:nvSpPr>
          <p:spPr>
            <a:xfrm flipV="1">
              <a:off x="7884000" y="9234937"/>
              <a:ext cx="2336050" cy="45719"/>
            </a:xfrm>
            <a:custGeom>
              <a:avLst/>
              <a:gdLst/>
              <a:ahLst/>
              <a:cxnLst/>
              <a:rect l="l" t="t" r="r" b="b"/>
              <a:pathLst>
                <a:path w="2663190">
                  <a:moveTo>
                    <a:pt x="0" y="0"/>
                  </a:moveTo>
                  <a:lnTo>
                    <a:pt x="2662986" y="0"/>
                  </a:lnTo>
                </a:path>
              </a:pathLst>
            </a:custGeom>
            <a:ln w="38100">
              <a:solidFill>
                <a:srgbClr val="7197C6"/>
              </a:solidFill>
            </a:ln>
          </p:spPr>
          <p:txBody>
            <a:bodyPr wrap="square" lIns="0" tIns="0" rIns="0" bIns="0" rtlCol="0"/>
            <a:lstStyle/>
            <a:p>
              <a:endParaRPr/>
            </a:p>
          </p:txBody>
        </p:sp>
      </p:grpSp>
      <p:sp>
        <p:nvSpPr>
          <p:cNvPr id="14" name="object 14"/>
          <p:cNvSpPr/>
          <p:nvPr/>
        </p:nvSpPr>
        <p:spPr>
          <a:xfrm>
            <a:off x="378002" y="9470965"/>
            <a:ext cx="2550160" cy="855980"/>
          </a:xfrm>
          <a:custGeom>
            <a:avLst/>
            <a:gdLst/>
            <a:ahLst/>
            <a:cxnLst/>
            <a:rect l="l" t="t" r="r" b="b"/>
            <a:pathLst>
              <a:path w="2550160" h="855979">
                <a:moveTo>
                  <a:pt x="2369642" y="0"/>
                </a:moveTo>
                <a:lnTo>
                  <a:pt x="179997" y="0"/>
                </a:lnTo>
                <a:lnTo>
                  <a:pt x="132144" y="6430"/>
                </a:lnTo>
                <a:lnTo>
                  <a:pt x="89146" y="24576"/>
                </a:lnTo>
                <a:lnTo>
                  <a:pt x="52717" y="52722"/>
                </a:lnTo>
                <a:lnTo>
                  <a:pt x="24573" y="89152"/>
                </a:lnTo>
                <a:lnTo>
                  <a:pt x="6429" y="132149"/>
                </a:lnTo>
                <a:lnTo>
                  <a:pt x="0" y="179997"/>
                </a:lnTo>
                <a:lnTo>
                  <a:pt x="0" y="675843"/>
                </a:lnTo>
                <a:lnTo>
                  <a:pt x="6429" y="723696"/>
                </a:lnTo>
                <a:lnTo>
                  <a:pt x="24573" y="766697"/>
                </a:lnTo>
                <a:lnTo>
                  <a:pt x="52717" y="803128"/>
                </a:lnTo>
                <a:lnTo>
                  <a:pt x="89146" y="831276"/>
                </a:lnTo>
                <a:lnTo>
                  <a:pt x="132144" y="849422"/>
                </a:lnTo>
                <a:lnTo>
                  <a:pt x="179997" y="855853"/>
                </a:lnTo>
                <a:lnTo>
                  <a:pt x="2369642" y="855853"/>
                </a:lnTo>
                <a:lnTo>
                  <a:pt x="2417495" y="849422"/>
                </a:lnTo>
                <a:lnTo>
                  <a:pt x="2460496" y="831276"/>
                </a:lnTo>
                <a:lnTo>
                  <a:pt x="2496927" y="803128"/>
                </a:lnTo>
                <a:lnTo>
                  <a:pt x="2525075" y="766697"/>
                </a:lnTo>
                <a:lnTo>
                  <a:pt x="2543221" y="723696"/>
                </a:lnTo>
                <a:lnTo>
                  <a:pt x="2549652" y="675843"/>
                </a:lnTo>
                <a:lnTo>
                  <a:pt x="2549652" y="179997"/>
                </a:lnTo>
                <a:lnTo>
                  <a:pt x="2543221" y="132149"/>
                </a:lnTo>
                <a:lnTo>
                  <a:pt x="2525075" y="89152"/>
                </a:lnTo>
                <a:lnTo>
                  <a:pt x="2496927" y="52722"/>
                </a:lnTo>
                <a:lnTo>
                  <a:pt x="2460496" y="24576"/>
                </a:lnTo>
                <a:lnTo>
                  <a:pt x="2417495" y="6430"/>
                </a:lnTo>
                <a:lnTo>
                  <a:pt x="2369642" y="0"/>
                </a:lnTo>
                <a:close/>
              </a:path>
            </a:pathLst>
          </a:custGeom>
          <a:solidFill>
            <a:srgbClr val="C7C8CA"/>
          </a:solidFill>
        </p:spPr>
        <p:txBody>
          <a:bodyPr wrap="square" lIns="0" tIns="0" rIns="0" bIns="0" rtlCol="0"/>
          <a:lstStyle/>
          <a:p>
            <a:endParaRPr/>
          </a:p>
        </p:txBody>
      </p:sp>
      <p:sp>
        <p:nvSpPr>
          <p:cNvPr id="22" name="object 22"/>
          <p:cNvSpPr txBox="1"/>
          <p:nvPr/>
        </p:nvSpPr>
        <p:spPr>
          <a:xfrm>
            <a:off x="874101" y="9540985"/>
            <a:ext cx="821349" cy="166712"/>
          </a:xfrm>
          <a:prstGeom prst="rect">
            <a:avLst/>
          </a:prstGeom>
        </p:spPr>
        <p:txBody>
          <a:bodyPr vert="horz" wrap="square" lIns="0" tIns="12700" rIns="0" bIns="0" rtlCol="0">
            <a:spAutoFit/>
          </a:bodyPr>
          <a:lstStyle/>
          <a:p>
            <a:pPr marL="12700">
              <a:lnSpc>
                <a:spcPct val="100000"/>
              </a:lnSpc>
              <a:spcBef>
                <a:spcPts val="100"/>
              </a:spcBef>
            </a:pPr>
            <a:r>
              <a:rPr sz="1000" b="1" dirty="0">
                <a:solidFill>
                  <a:srgbClr val="7197C6"/>
                </a:solidFill>
                <a:latin typeface="Futura"/>
                <a:cs typeface="Futura"/>
              </a:rPr>
              <a:t>COD</a:t>
            </a:r>
            <a:r>
              <a:rPr lang="nl-NL" sz="1000" b="1" dirty="0">
                <a:solidFill>
                  <a:srgbClr val="7197C6"/>
                </a:solidFill>
                <a:latin typeface="Futura"/>
                <a:cs typeface="Futura"/>
              </a:rPr>
              <a:t>E </a:t>
            </a:r>
            <a:r>
              <a:rPr sz="1000" b="1" dirty="0">
                <a:solidFill>
                  <a:srgbClr val="7197C6"/>
                </a:solidFill>
                <a:latin typeface="Futura"/>
                <a:cs typeface="Futura"/>
              </a:rPr>
              <a:t>EAN</a:t>
            </a:r>
            <a:endParaRPr sz="1000" dirty="0">
              <a:solidFill>
                <a:srgbClr val="7197C6"/>
              </a:solidFill>
              <a:latin typeface="Futura"/>
              <a:cs typeface="Futura"/>
            </a:endParaRPr>
          </a:p>
        </p:txBody>
      </p:sp>
      <p:pic>
        <p:nvPicPr>
          <p:cNvPr id="23" name="object 23"/>
          <p:cNvPicPr/>
          <p:nvPr/>
        </p:nvPicPr>
        <p:blipFill>
          <a:blip r:embed="rId4" cstate="print"/>
          <a:stretch>
            <a:fillRect/>
          </a:stretch>
        </p:blipFill>
        <p:spPr>
          <a:xfrm>
            <a:off x="506650" y="9742576"/>
            <a:ext cx="1439993" cy="503999"/>
          </a:xfrm>
          <a:prstGeom prst="rect">
            <a:avLst/>
          </a:prstGeom>
        </p:spPr>
      </p:pic>
      <p:sp>
        <p:nvSpPr>
          <p:cNvPr id="24" name="object 24"/>
          <p:cNvSpPr txBox="1"/>
          <p:nvPr/>
        </p:nvSpPr>
        <p:spPr>
          <a:xfrm>
            <a:off x="2086950" y="9551527"/>
            <a:ext cx="716280" cy="525145"/>
          </a:xfrm>
          <a:prstGeom prst="rect">
            <a:avLst/>
          </a:prstGeom>
        </p:spPr>
        <p:txBody>
          <a:bodyPr vert="horz" wrap="square" lIns="0" tIns="12700" rIns="0" bIns="0" rtlCol="0">
            <a:spAutoFit/>
          </a:bodyPr>
          <a:lstStyle/>
          <a:p>
            <a:pPr marL="12700">
              <a:lnSpc>
                <a:spcPct val="100000"/>
              </a:lnSpc>
              <a:spcBef>
                <a:spcPts val="100"/>
              </a:spcBef>
            </a:pPr>
            <a:r>
              <a:rPr lang="nl-NL" sz="1000" b="1" spc="-5" dirty="0">
                <a:solidFill>
                  <a:srgbClr val="7197C6"/>
                </a:solidFill>
                <a:latin typeface="Futura"/>
                <a:cs typeface="Futura"/>
              </a:rPr>
              <a:t>QTY</a:t>
            </a:r>
            <a:endParaRPr sz="1000" dirty="0">
              <a:solidFill>
                <a:srgbClr val="7197C6"/>
              </a:solidFill>
              <a:latin typeface="Futura"/>
              <a:cs typeface="Futura"/>
            </a:endParaRPr>
          </a:p>
          <a:p>
            <a:pPr marL="50800">
              <a:lnSpc>
                <a:spcPct val="100000"/>
              </a:lnSpc>
              <a:spcBef>
                <a:spcPts val="1050"/>
              </a:spcBef>
            </a:pPr>
            <a:r>
              <a:rPr sz="1400" b="1" spc="-60" dirty="0">
                <a:solidFill>
                  <a:srgbClr val="231F20"/>
                </a:solidFill>
                <a:latin typeface="Futura"/>
                <a:cs typeface="Futura"/>
              </a:rPr>
              <a:t>1</a:t>
            </a:r>
            <a:r>
              <a:rPr sz="1400" b="1" dirty="0">
                <a:solidFill>
                  <a:srgbClr val="231F20"/>
                </a:solidFill>
                <a:latin typeface="Futura"/>
                <a:cs typeface="Futura"/>
              </a:rPr>
              <a:t>00</a:t>
            </a:r>
            <a:r>
              <a:rPr sz="1400" b="1" spc="-170" dirty="0">
                <a:solidFill>
                  <a:srgbClr val="231F20"/>
                </a:solidFill>
                <a:latin typeface="Futura"/>
                <a:cs typeface="Futura"/>
              </a:rPr>
              <a:t> </a:t>
            </a:r>
            <a:r>
              <a:rPr sz="1000" dirty="0">
                <a:solidFill>
                  <a:srgbClr val="231F20"/>
                </a:solidFill>
                <a:latin typeface="Futura-Medium"/>
                <a:cs typeface="Futura-Medium"/>
              </a:rPr>
              <a:t>ml</a:t>
            </a:r>
            <a:endParaRPr sz="1000" dirty="0">
              <a:latin typeface="Futura-Medium"/>
              <a:cs typeface="Futura-Medium"/>
            </a:endParaRPr>
          </a:p>
        </p:txBody>
      </p:sp>
      <p:sp>
        <p:nvSpPr>
          <p:cNvPr id="25" name="object 25"/>
          <p:cNvSpPr txBox="1"/>
          <p:nvPr/>
        </p:nvSpPr>
        <p:spPr>
          <a:xfrm>
            <a:off x="2755963" y="322265"/>
            <a:ext cx="2087880" cy="228268"/>
          </a:xfrm>
          <a:prstGeom prst="rect">
            <a:avLst/>
          </a:prstGeom>
        </p:spPr>
        <p:txBody>
          <a:bodyPr vert="horz" wrap="square" lIns="0" tIns="12700" rIns="0" bIns="0" rtlCol="0">
            <a:spAutoFit/>
          </a:bodyPr>
          <a:lstStyle/>
          <a:p>
            <a:pPr marL="12700" algn="ctr">
              <a:lnSpc>
                <a:spcPct val="100000"/>
              </a:lnSpc>
              <a:spcBef>
                <a:spcPts val="100"/>
              </a:spcBef>
            </a:pPr>
            <a:r>
              <a:rPr sz="1400" b="1" spc="-10" dirty="0">
                <a:solidFill>
                  <a:srgbClr val="7197C6"/>
                </a:solidFill>
                <a:latin typeface="Futura"/>
                <a:cs typeface="Futura"/>
              </a:rPr>
              <a:t>MACADAMIA</a:t>
            </a:r>
            <a:r>
              <a:rPr lang="nl-NL" sz="1400" b="1" spc="-10" dirty="0">
                <a:solidFill>
                  <a:srgbClr val="7197C6"/>
                </a:solidFill>
                <a:latin typeface="Futura"/>
                <a:cs typeface="Futura"/>
              </a:rPr>
              <a:t> OLIE</a:t>
            </a:r>
            <a:endParaRPr sz="1400" dirty="0">
              <a:solidFill>
                <a:srgbClr val="7197C6"/>
              </a:solidFill>
              <a:latin typeface="Futura"/>
              <a:cs typeface="Futura"/>
            </a:endParaRPr>
          </a:p>
        </p:txBody>
      </p:sp>
      <p:sp>
        <p:nvSpPr>
          <p:cNvPr id="26" name="object 26"/>
          <p:cNvSpPr txBox="1"/>
          <p:nvPr/>
        </p:nvSpPr>
        <p:spPr>
          <a:xfrm>
            <a:off x="367099" y="657545"/>
            <a:ext cx="6868795" cy="3459922"/>
          </a:xfrm>
          <a:prstGeom prst="rect">
            <a:avLst/>
          </a:prstGeom>
        </p:spPr>
        <p:txBody>
          <a:bodyPr vert="horz" wrap="square" lIns="0" tIns="12700" rIns="0" bIns="0" rtlCol="0">
            <a:spAutoFit/>
          </a:bodyPr>
          <a:lstStyle/>
          <a:p>
            <a:pPr marL="12700" marR="5080" algn="just">
              <a:lnSpc>
                <a:spcPct val="100000"/>
              </a:lnSpc>
              <a:spcBef>
                <a:spcPts val="100"/>
              </a:spcBef>
            </a:pPr>
            <a:r>
              <a:rPr lang="nl-NL" sz="1400" dirty="0">
                <a:solidFill>
                  <a:srgbClr val="231F20"/>
                </a:solidFill>
                <a:latin typeface="Futura-Medium"/>
                <a:cs typeface="Futura-Medium"/>
              </a:rPr>
              <a:t>Het wordt verkregen door koude persing van de </a:t>
            </a:r>
            <a:r>
              <a:rPr lang="nl-NL" sz="1400" dirty="0" err="1">
                <a:solidFill>
                  <a:srgbClr val="231F20"/>
                </a:solidFill>
                <a:latin typeface="Futura-Medium"/>
                <a:cs typeface="Futura-Medium"/>
              </a:rPr>
              <a:t>macadamianoot</a:t>
            </a:r>
            <a:r>
              <a:rPr lang="nl-NL" sz="1400" dirty="0">
                <a:solidFill>
                  <a:srgbClr val="231F20"/>
                </a:solidFill>
                <a:latin typeface="Futura-Medium"/>
                <a:cs typeface="Futura-Medium"/>
              </a:rPr>
              <a:t>, een boom van Australische oorsprong. Het bestaat voornamelijk uit oliezuur (60%), </a:t>
            </a:r>
            <a:r>
              <a:rPr lang="nl-NL" sz="1400" dirty="0" err="1">
                <a:solidFill>
                  <a:srgbClr val="231F20"/>
                </a:solidFill>
                <a:latin typeface="Futura-Medium"/>
                <a:cs typeface="Futura-Medium"/>
              </a:rPr>
              <a:t>palmitolzuur</a:t>
            </a:r>
            <a:r>
              <a:rPr lang="nl-NL" sz="1400" dirty="0">
                <a:solidFill>
                  <a:srgbClr val="231F20"/>
                </a:solidFill>
                <a:latin typeface="Futura-Medium"/>
                <a:cs typeface="Futura-Medium"/>
              </a:rPr>
              <a:t> (19%), linolzuur (3%) en linoleenzuur (1%) en is ook een uitstekende bron van vitamine E, omega-6 (3%) en omega-3 ( 3%). De eigenschappen zijn grotendeels te danken aan het hoge percentage, hoger dan enige andere olie, van </a:t>
            </a:r>
            <a:r>
              <a:rPr lang="nl-NL" sz="1400" dirty="0" err="1">
                <a:solidFill>
                  <a:srgbClr val="231F20"/>
                </a:solidFill>
                <a:latin typeface="Futura-Medium"/>
                <a:cs typeface="Futura-Medium"/>
              </a:rPr>
              <a:t>palmitoleïnezuur</a:t>
            </a:r>
            <a:r>
              <a:rPr lang="nl-NL" sz="1400" dirty="0">
                <a:solidFill>
                  <a:srgbClr val="231F20"/>
                </a:solidFill>
                <a:latin typeface="Futura-Medium"/>
                <a:cs typeface="Futura-Medium"/>
              </a:rPr>
              <a:t>, een essentieel enkelvoudig onverzadigd vetzuur dat erg lijkt op het vetzuur dat aanwezig is in onze talg; het heeft ook een goede weerstand tegen ranzigheid. Dankzij zijn bijzondere samenstelling in vetzuren en zijn </a:t>
            </a:r>
            <a:r>
              <a:rPr lang="nl-NL" sz="1400" dirty="0" err="1">
                <a:solidFill>
                  <a:srgbClr val="231F20"/>
                </a:solidFill>
                <a:latin typeface="Futura-Medium"/>
                <a:cs typeface="Futura-Medium"/>
              </a:rPr>
              <a:t>talggerelateerde</a:t>
            </a:r>
            <a:r>
              <a:rPr lang="nl-NL" sz="1400" dirty="0">
                <a:solidFill>
                  <a:srgbClr val="231F20"/>
                </a:solidFill>
                <a:latin typeface="Futura-Medium"/>
                <a:cs typeface="Futura-Medium"/>
              </a:rPr>
              <a:t> eigenschappen, helpt het de lipidenafscheiding van de opperhuid opnieuw in evenwicht te brengen, de juiste vochtigheidsgraad van de huid te herstellen en uitdroging tegen te gaan. </a:t>
            </a:r>
            <a:r>
              <a:rPr lang="nl-NL" sz="1400" dirty="0" err="1">
                <a:solidFill>
                  <a:srgbClr val="231F20"/>
                </a:solidFill>
                <a:latin typeface="Futura-Medium"/>
                <a:cs typeface="Futura-Medium"/>
              </a:rPr>
              <a:t>Eutrofisch</a:t>
            </a:r>
            <a:r>
              <a:rPr lang="nl-NL" sz="1400" dirty="0">
                <a:solidFill>
                  <a:srgbClr val="231F20"/>
                </a:solidFill>
                <a:latin typeface="Futura-Medium"/>
                <a:cs typeface="Futura-Medium"/>
              </a:rPr>
              <a:t>, antioxiderend en met een verzachtende en herstellende werking, is het bijzonder geschikt voor de doffe, droge, gevoelige huid en in gebieden die het meest worden blootgesteld aan stress. Het bevordert ook het genezingsproces van kleine verwondingen, omdat het de cellen helpt regenereren. Het heeft een natuurlijke affiniteit met de huid en een uitstekende epidermale absorptie.</a:t>
            </a:r>
            <a:endParaRPr sz="1400" dirty="0">
              <a:latin typeface="Futura-Medium"/>
              <a:cs typeface="Futura-Medium"/>
            </a:endParaRPr>
          </a:p>
        </p:txBody>
      </p:sp>
      <p:sp>
        <p:nvSpPr>
          <p:cNvPr id="27" name="object 27"/>
          <p:cNvSpPr txBox="1"/>
          <p:nvPr/>
        </p:nvSpPr>
        <p:spPr>
          <a:xfrm>
            <a:off x="367099" y="4199707"/>
            <a:ext cx="6870065" cy="1785104"/>
          </a:xfrm>
          <a:prstGeom prst="rect">
            <a:avLst/>
          </a:prstGeom>
        </p:spPr>
        <p:txBody>
          <a:bodyPr vert="horz" wrap="square" lIns="0" tIns="134620" rIns="0" bIns="0" rtlCol="0">
            <a:spAutoFit/>
          </a:bodyPr>
          <a:lstStyle/>
          <a:p>
            <a:pPr algn="ctr">
              <a:lnSpc>
                <a:spcPct val="100000"/>
              </a:lnSpc>
              <a:spcBef>
                <a:spcPts val="1060"/>
              </a:spcBef>
            </a:pPr>
            <a:r>
              <a:rPr lang="nl-NL" sz="1400" b="1" spc="-5" dirty="0">
                <a:solidFill>
                  <a:srgbClr val="7197C6"/>
                </a:solidFill>
                <a:latin typeface="Futura"/>
                <a:cs typeface="Futura"/>
              </a:rPr>
              <a:t>SHEA BOTER</a:t>
            </a:r>
          </a:p>
          <a:p>
            <a:pPr algn="just">
              <a:lnSpc>
                <a:spcPct val="100000"/>
              </a:lnSpc>
              <a:spcBef>
                <a:spcPts val="1060"/>
              </a:spcBef>
            </a:pPr>
            <a:r>
              <a:rPr lang="nl-NL" sz="1400" spc="-5" dirty="0">
                <a:solidFill>
                  <a:srgbClr val="231F20"/>
                </a:solidFill>
                <a:latin typeface="Futura-Medium"/>
                <a:cs typeface="Futura-Medium"/>
              </a:rPr>
              <a:t>Het heeft gunstige hydraterende, voedende, verzachtende, antioxiderende, verzachtende en herstellende eigenschappen. Het exclusieve kenmerk dat het echt uniek maakt, is het zeer hoge gehalte (van 12% tot 18%) aan </a:t>
            </a:r>
            <a:r>
              <a:rPr lang="nl-NL" sz="1400" spc="-5" dirty="0" err="1">
                <a:solidFill>
                  <a:srgbClr val="231F20"/>
                </a:solidFill>
                <a:latin typeface="Futura-Medium"/>
                <a:cs typeface="Futura-Medium"/>
              </a:rPr>
              <a:t>onverzeepbare</a:t>
            </a:r>
            <a:r>
              <a:rPr lang="nl-NL" sz="1400" spc="-5" dirty="0">
                <a:solidFill>
                  <a:srgbClr val="231F20"/>
                </a:solidFill>
                <a:latin typeface="Futura-Medium"/>
                <a:cs typeface="Futura-Medium"/>
              </a:rPr>
              <a:t> stoffen, essentiële stoffen voor het verbeteren van de huidskleur en elasticiteit. Het beschermt de huid tegen weersinvloeden (zoals zon en vorst), verbetert de bloedsomloop, helpt rimpels te verminderen en heeft een helende werking.</a:t>
            </a:r>
            <a:endParaRPr sz="1400" dirty="0">
              <a:latin typeface="Futura-Medium"/>
              <a:cs typeface="Futura-Medium"/>
            </a:endParaRPr>
          </a:p>
        </p:txBody>
      </p:sp>
      <p:sp>
        <p:nvSpPr>
          <p:cNvPr id="28" name="object 28"/>
          <p:cNvSpPr txBox="1"/>
          <p:nvPr/>
        </p:nvSpPr>
        <p:spPr>
          <a:xfrm>
            <a:off x="367099" y="6458289"/>
            <a:ext cx="6870700" cy="2418611"/>
          </a:xfrm>
          <a:prstGeom prst="rect">
            <a:avLst/>
          </a:prstGeom>
        </p:spPr>
        <p:txBody>
          <a:bodyPr vert="horz" wrap="square" lIns="0" tIns="134620" rIns="0" bIns="0" rtlCol="0">
            <a:spAutoFit/>
          </a:bodyPr>
          <a:lstStyle/>
          <a:p>
            <a:pPr algn="ctr">
              <a:lnSpc>
                <a:spcPct val="100000"/>
              </a:lnSpc>
              <a:spcBef>
                <a:spcPts val="1060"/>
              </a:spcBef>
            </a:pPr>
            <a:r>
              <a:rPr sz="1400" b="1" spc="-10" dirty="0">
                <a:solidFill>
                  <a:srgbClr val="7197C6"/>
                </a:solidFill>
                <a:latin typeface="Futura"/>
                <a:cs typeface="Futura"/>
              </a:rPr>
              <a:t>VITAMIN</a:t>
            </a:r>
            <a:r>
              <a:rPr lang="nl-NL" sz="1400" b="1" spc="-10" dirty="0">
                <a:solidFill>
                  <a:srgbClr val="7197C6"/>
                </a:solidFill>
                <a:latin typeface="Futura"/>
                <a:cs typeface="Futura"/>
              </a:rPr>
              <a:t>E</a:t>
            </a:r>
            <a:r>
              <a:rPr lang="nl-NL" sz="1400" b="1" spc="-40" dirty="0">
                <a:solidFill>
                  <a:srgbClr val="7197C6"/>
                </a:solidFill>
                <a:latin typeface="Futura"/>
                <a:cs typeface="Futura"/>
              </a:rPr>
              <a:t> </a:t>
            </a:r>
            <a:r>
              <a:rPr sz="1400" b="1" dirty="0">
                <a:solidFill>
                  <a:srgbClr val="7197C6"/>
                </a:solidFill>
                <a:latin typeface="Futura"/>
                <a:cs typeface="Futura"/>
              </a:rPr>
              <a:t>E</a:t>
            </a:r>
            <a:endParaRPr sz="1400" dirty="0">
              <a:solidFill>
                <a:srgbClr val="7197C6"/>
              </a:solidFill>
              <a:latin typeface="Futura"/>
              <a:cs typeface="Futura"/>
            </a:endParaRPr>
          </a:p>
          <a:p>
            <a:pPr marL="12700" marR="5080" algn="just">
              <a:lnSpc>
                <a:spcPct val="100000"/>
              </a:lnSpc>
              <a:spcBef>
                <a:spcPts val="960"/>
              </a:spcBef>
            </a:pPr>
            <a:r>
              <a:rPr lang="nl-NL" sz="1400" dirty="0">
                <a:solidFill>
                  <a:srgbClr val="231F20"/>
                </a:solidFill>
                <a:latin typeface="Futura-Medium"/>
                <a:cs typeface="Futura-Medium"/>
              </a:rPr>
              <a:t>De term vitamine E wordt gebruikt om een ​​familie van in vet oplosbare stoffen aan te duiden die twee klassen verbindingen omvat: TOCOFEROLEN en TOCOTRIENOLEN die belangrijke biologische eigenschappen hebben, waaronder een hoog antioxiderend vermogen voor de meervoudig onverzadigde vetzuren van membraanfosfolipiden en een "stabiliserende" activiteit van celmembranen. In actuele formuleringen heeft het een hydraterende, verzachtende, antioxiderende, anti-rood wordende en verzachtende werking op jeuk. Het bevordert de barrièrefunctie van de huid, vanwege de </a:t>
            </a:r>
            <a:r>
              <a:rPr lang="nl-NL" sz="1400" dirty="0" err="1">
                <a:solidFill>
                  <a:srgbClr val="231F20"/>
                </a:solidFill>
                <a:latin typeface="Futura-Medium"/>
                <a:cs typeface="Futura-Medium"/>
              </a:rPr>
              <a:t>lipidiserende</a:t>
            </a:r>
            <a:r>
              <a:rPr lang="nl-NL" sz="1400" dirty="0">
                <a:solidFill>
                  <a:srgbClr val="231F20"/>
                </a:solidFill>
                <a:latin typeface="Futura-Medium"/>
                <a:cs typeface="Futura-Medium"/>
              </a:rPr>
              <a:t> werking en tegen uitdroging van de huid.</a:t>
            </a:r>
            <a:endParaRPr sz="1400" dirty="0">
              <a:latin typeface="Futura-Medium"/>
              <a:cs typeface="Futura-Medium"/>
            </a:endParaRPr>
          </a:p>
        </p:txBody>
      </p:sp>
      <p:sp>
        <p:nvSpPr>
          <p:cNvPr id="29" name="object 29"/>
          <p:cNvSpPr/>
          <p:nvPr/>
        </p:nvSpPr>
        <p:spPr>
          <a:xfrm>
            <a:off x="4950000" y="456243"/>
            <a:ext cx="2270125" cy="0"/>
          </a:xfrm>
          <a:custGeom>
            <a:avLst/>
            <a:gdLst/>
            <a:ahLst/>
            <a:cxnLst/>
            <a:rect l="l" t="t" r="r" b="b"/>
            <a:pathLst>
              <a:path w="2270125">
                <a:moveTo>
                  <a:pt x="0" y="0"/>
                </a:moveTo>
                <a:lnTo>
                  <a:pt x="2269794" y="0"/>
                </a:lnTo>
              </a:path>
            </a:pathLst>
          </a:custGeom>
          <a:ln w="38100">
            <a:solidFill>
              <a:srgbClr val="7197C6"/>
            </a:solidFill>
          </a:ln>
        </p:spPr>
        <p:txBody>
          <a:bodyPr wrap="square" lIns="0" tIns="0" rIns="0" bIns="0" rtlCol="0"/>
          <a:lstStyle/>
          <a:p>
            <a:endParaRPr/>
          </a:p>
        </p:txBody>
      </p:sp>
      <p:sp>
        <p:nvSpPr>
          <p:cNvPr id="30" name="object 30"/>
          <p:cNvSpPr/>
          <p:nvPr/>
        </p:nvSpPr>
        <p:spPr>
          <a:xfrm>
            <a:off x="4774637" y="4455605"/>
            <a:ext cx="2445385" cy="0"/>
          </a:xfrm>
          <a:custGeom>
            <a:avLst/>
            <a:gdLst/>
            <a:ahLst/>
            <a:cxnLst/>
            <a:rect l="l" t="t" r="r" b="b"/>
            <a:pathLst>
              <a:path w="2445384">
                <a:moveTo>
                  <a:pt x="0" y="0"/>
                </a:moveTo>
                <a:lnTo>
                  <a:pt x="2445156" y="0"/>
                </a:lnTo>
              </a:path>
            </a:pathLst>
          </a:custGeom>
          <a:ln w="38100">
            <a:solidFill>
              <a:srgbClr val="7197C6"/>
            </a:solidFill>
          </a:ln>
        </p:spPr>
        <p:txBody>
          <a:bodyPr wrap="square" lIns="0" tIns="0" rIns="0" bIns="0" rtlCol="0"/>
          <a:lstStyle/>
          <a:p>
            <a:endParaRPr/>
          </a:p>
        </p:txBody>
      </p:sp>
      <p:sp>
        <p:nvSpPr>
          <p:cNvPr id="31" name="object 31"/>
          <p:cNvSpPr/>
          <p:nvPr/>
        </p:nvSpPr>
        <p:spPr>
          <a:xfrm>
            <a:off x="4586199" y="6714189"/>
            <a:ext cx="2633980" cy="0"/>
          </a:xfrm>
          <a:custGeom>
            <a:avLst/>
            <a:gdLst/>
            <a:ahLst/>
            <a:cxnLst/>
            <a:rect l="l" t="t" r="r" b="b"/>
            <a:pathLst>
              <a:path w="2633979">
                <a:moveTo>
                  <a:pt x="0" y="0"/>
                </a:moveTo>
                <a:lnTo>
                  <a:pt x="2633599" y="0"/>
                </a:lnTo>
              </a:path>
            </a:pathLst>
          </a:custGeom>
          <a:ln w="38100">
            <a:solidFill>
              <a:srgbClr val="7197C6"/>
            </a:solidFill>
          </a:ln>
        </p:spPr>
        <p:txBody>
          <a:bodyPr wrap="square" lIns="0" tIns="0" rIns="0" bIns="0" rtlCol="0"/>
          <a:lstStyle/>
          <a:p>
            <a:endParaRPr/>
          </a:p>
        </p:txBody>
      </p:sp>
      <p:sp>
        <p:nvSpPr>
          <p:cNvPr id="32" name="object 32"/>
          <p:cNvSpPr/>
          <p:nvPr/>
        </p:nvSpPr>
        <p:spPr>
          <a:xfrm>
            <a:off x="378000" y="456243"/>
            <a:ext cx="2270125" cy="0"/>
          </a:xfrm>
          <a:custGeom>
            <a:avLst/>
            <a:gdLst/>
            <a:ahLst/>
            <a:cxnLst/>
            <a:rect l="l" t="t" r="r" b="b"/>
            <a:pathLst>
              <a:path w="2270125">
                <a:moveTo>
                  <a:pt x="0" y="0"/>
                </a:moveTo>
                <a:lnTo>
                  <a:pt x="2269794" y="0"/>
                </a:lnTo>
              </a:path>
            </a:pathLst>
          </a:custGeom>
          <a:ln w="38100">
            <a:solidFill>
              <a:srgbClr val="7197C6"/>
            </a:solidFill>
          </a:ln>
        </p:spPr>
        <p:txBody>
          <a:bodyPr wrap="square" lIns="0" tIns="0" rIns="0" bIns="0" rtlCol="0"/>
          <a:lstStyle/>
          <a:p>
            <a:endParaRPr/>
          </a:p>
        </p:txBody>
      </p:sp>
      <p:sp>
        <p:nvSpPr>
          <p:cNvPr id="33" name="object 33"/>
          <p:cNvSpPr/>
          <p:nvPr/>
        </p:nvSpPr>
        <p:spPr>
          <a:xfrm>
            <a:off x="378000" y="4455605"/>
            <a:ext cx="2445385" cy="0"/>
          </a:xfrm>
          <a:custGeom>
            <a:avLst/>
            <a:gdLst/>
            <a:ahLst/>
            <a:cxnLst/>
            <a:rect l="l" t="t" r="r" b="b"/>
            <a:pathLst>
              <a:path w="2445385">
                <a:moveTo>
                  <a:pt x="0" y="0"/>
                </a:moveTo>
                <a:lnTo>
                  <a:pt x="2445156" y="0"/>
                </a:lnTo>
              </a:path>
            </a:pathLst>
          </a:custGeom>
          <a:ln w="38100">
            <a:solidFill>
              <a:srgbClr val="7197C6"/>
            </a:solidFill>
          </a:ln>
        </p:spPr>
        <p:txBody>
          <a:bodyPr wrap="square" lIns="0" tIns="0" rIns="0" bIns="0" rtlCol="0"/>
          <a:lstStyle/>
          <a:p>
            <a:endParaRPr/>
          </a:p>
        </p:txBody>
      </p:sp>
      <p:sp>
        <p:nvSpPr>
          <p:cNvPr id="34" name="object 34"/>
          <p:cNvSpPr/>
          <p:nvPr/>
        </p:nvSpPr>
        <p:spPr>
          <a:xfrm>
            <a:off x="378000" y="6714189"/>
            <a:ext cx="2663190" cy="0"/>
          </a:xfrm>
          <a:custGeom>
            <a:avLst/>
            <a:gdLst/>
            <a:ahLst/>
            <a:cxnLst/>
            <a:rect l="l" t="t" r="r" b="b"/>
            <a:pathLst>
              <a:path w="2663190">
                <a:moveTo>
                  <a:pt x="0" y="0"/>
                </a:moveTo>
                <a:lnTo>
                  <a:pt x="2662986" y="0"/>
                </a:lnTo>
              </a:path>
            </a:pathLst>
          </a:custGeom>
          <a:ln w="38100">
            <a:solidFill>
              <a:srgbClr val="7197C6"/>
            </a:solidFill>
          </a:ln>
        </p:spPr>
        <p:txBody>
          <a:bodyPr wrap="square" lIns="0" tIns="0" rIns="0" bIns="0" rtlCol="0"/>
          <a:lstStyle/>
          <a:p>
            <a:endParaRPr dirty="0"/>
          </a:p>
        </p:txBody>
      </p:sp>
      <p:sp>
        <p:nvSpPr>
          <p:cNvPr id="41" name="Rechthoek 40">
            <a:extLst>
              <a:ext uri="{FF2B5EF4-FFF2-40B4-BE49-F238E27FC236}">
                <a16:creationId xmlns:a16="http://schemas.microsoft.com/office/drawing/2014/main" id="{560A0CF3-5651-6842-932A-D7C2527C6358}"/>
              </a:ext>
            </a:extLst>
          </p:cNvPr>
          <p:cNvSpPr/>
          <p:nvPr/>
        </p:nvSpPr>
        <p:spPr>
          <a:xfrm>
            <a:off x="11138535" y="3024014"/>
            <a:ext cx="3981450" cy="2092881"/>
          </a:xfrm>
          <a:prstGeom prst="rect">
            <a:avLst/>
          </a:prstGeom>
        </p:spPr>
        <p:txBody>
          <a:bodyPr wrap="square">
            <a:spAutoFit/>
          </a:bodyPr>
          <a:lstStyle/>
          <a:p>
            <a:pPr marL="342900" lvl="0" indent="-342900">
              <a:buFont typeface="Times New Roman" panose="02020603050405020304" pitchFamily="18" charset="0"/>
              <a:buChar char="•"/>
              <a:tabLst>
                <a:tab pos="457200" algn="l"/>
              </a:tabLst>
            </a:pPr>
            <a:r>
              <a:rPr lang="nl-NL" sz="1000" dirty="0">
                <a:latin typeface="Futura Medium" panose="020B0602020204020303" pitchFamily="34" charset="-79"/>
                <a:ea typeface="SimSun" panose="02010600030101010101" pitchFamily="2" charset="-122"/>
                <a:cs typeface="Futura Medium" panose="020B0602020204020303" pitchFamily="34" charset="-79"/>
              </a:rPr>
              <a:t>100% Italiaanse biest verkregen van geselecteerde     Friese en rode koeien</a:t>
            </a:r>
          </a:p>
          <a:p>
            <a:pPr marL="342900" lvl="0" indent="-342900">
              <a:buFont typeface="Times New Roman" panose="02020603050405020304" pitchFamily="18" charset="0"/>
              <a:buChar char="•"/>
              <a:tabLst>
                <a:tab pos="457200" algn="l"/>
              </a:tabLst>
            </a:pPr>
            <a:r>
              <a:rPr lang="nl-NL" sz="1000" dirty="0">
                <a:latin typeface="Futura Medium" panose="020B0602020204020303" pitchFamily="34" charset="-79"/>
                <a:ea typeface="SimSun" panose="02010600030101010101" pitchFamily="2" charset="-122"/>
                <a:cs typeface="Futura Medium" panose="020B0602020204020303" pitchFamily="34" charset="-79"/>
              </a:rPr>
              <a:t>Volledig natuurlijke </a:t>
            </a:r>
            <a:r>
              <a:rPr lang="nl-NL" sz="1000" dirty="0" err="1">
                <a:latin typeface="Futura Medium" panose="020B0602020204020303" pitchFamily="34" charset="-79"/>
                <a:ea typeface="SimSun" panose="02010600030101010101" pitchFamily="2" charset="-122"/>
                <a:cs typeface="Futura Medium" panose="020B0602020204020303" pitchFamily="34" charset="-79"/>
              </a:rPr>
              <a:t>dermocosmetische</a:t>
            </a:r>
            <a:r>
              <a:rPr lang="nl-NL" sz="1000" dirty="0">
                <a:latin typeface="Futura Medium" panose="020B0602020204020303" pitchFamily="34" charset="-79"/>
                <a:ea typeface="SimSun" panose="02010600030101010101" pitchFamily="2" charset="-122"/>
                <a:cs typeface="Futura Medium" panose="020B0602020204020303" pitchFamily="34" charset="-79"/>
              </a:rPr>
              <a:t> crème om de symptomen te verlichten van huiden die onderhevig        zijn aan erytheem en eczeem door atopische en contactdermatitis (irritatie en allergische).</a:t>
            </a:r>
          </a:p>
          <a:p>
            <a:pPr marL="342900" lvl="0" indent="-342900">
              <a:buFont typeface="Times New Roman" panose="02020603050405020304" pitchFamily="18" charset="0"/>
              <a:buChar char="•"/>
              <a:tabLst>
                <a:tab pos="457200" algn="l"/>
              </a:tabLst>
            </a:pPr>
            <a:r>
              <a:rPr lang="nl-NL" sz="1000" dirty="0">
                <a:latin typeface="Futura Medium" panose="020B0602020204020303" pitchFamily="34" charset="-79"/>
                <a:ea typeface="SimSun" panose="02010600030101010101" pitchFamily="2" charset="-122"/>
                <a:cs typeface="Futura Medium" panose="020B0602020204020303" pitchFamily="34" charset="-79"/>
              </a:rPr>
              <a:t>Een productiecyclus en bijzonder inheems onderzoek       op nul km: van teelt tot verwerking van groenten.                 Elk proces zorgt ervoor dat de functionele actieve ingrediënten ongewijzigd in het eindproduct terechtkomen.</a:t>
            </a:r>
          </a:p>
          <a:p>
            <a:pPr marL="342900" lvl="0" indent="-342900">
              <a:buFont typeface="Times New Roman" panose="02020603050405020304" pitchFamily="18" charset="0"/>
              <a:buChar char="•"/>
              <a:tabLst>
                <a:tab pos="457200" algn="l"/>
              </a:tabLst>
            </a:pPr>
            <a:r>
              <a:rPr lang="nl-NL" sz="1000" dirty="0">
                <a:latin typeface="Futura Medium" panose="020B0602020204020303" pitchFamily="34" charset="-79"/>
                <a:ea typeface="SimSun" panose="02010600030101010101" pitchFamily="2" charset="-122"/>
                <a:cs typeface="Futura Medium" panose="020B0602020204020303" pitchFamily="34" charset="-79"/>
              </a:rPr>
              <a:t>Vrij van minerale oliën, alcohol, vloeibare paraffine, propyleenglycol, koolwaterstoffen, synthetische  kleurstoffen en conserveermiddelen, </a:t>
            </a:r>
            <a:r>
              <a:rPr lang="nl-NL" sz="1000" dirty="0" err="1">
                <a:latin typeface="Futura Medium" panose="020B0602020204020303" pitchFamily="34" charset="-79"/>
                <a:ea typeface="SimSun" panose="02010600030101010101" pitchFamily="2" charset="-122"/>
                <a:cs typeface="Futura Medium" panose="020B0602020204020303" pitchFamily="34" charset="-79"/>
              </a:rPr>
              <a:t>petrolatum</a:t>
            </a:r>
            <a:r>
              <a:rPr lang="nl-NL" sz="1000" dirty="0">
                <a:latin typeface="Futura Medium" panose="020B0602020204020303" pitchFamily="34" charset="-79"/>
                <a:ea typeface="SimSun" panose="02010600030101010101" pitchFamily="2" charset="-122"/>
                <a:cs typeface="Futura Medium" panose="020B0602020204020303" pitchFamily="34" charset="-79"/>
              </a:rPr>
              <a:t>.</a:t>
            </a:r>
          </a:p>
        </p:txBody>
      </p:sp>
      <p:sp>
        <p:nvSpPr>
          <p:cNvPr id="42" name="bg object 19">
            <a:extLst>
              <a:ext uri="{FF2B5EF4-FFF2-40B4-BE49-F238E27FC236}">
                <a16:creationId xmlns:a16="http://schemas.microsoft.com/office/drawing/2014/main" id="{83D0AAC1-1177-B34F-BB92-E04515047511}"/>
              </a:ext>
            </a:extLst>
          </p:cNvPr>
          <p:cNvSpPr/>
          <p:nvPr/>
        </p:nvSpPr>
        <p:spPr>
          <a:xfrm>
            <a:off x="8094537" y="5535615"/>
            <a:ext cx="6899274" cy="2049775"/>
          </a:xfrm>
          <a:custGeom>
            <a:avLst/>
            <a:gdLst/>
            <a:ahLst/>
            <a:cxnLst/>
            <a:rect l="l" t="t" r="r" b="b"/>
            <a:pathLst>
              <a:path w="6833869" h="1771650">
                <a:moveTo>
                  <a:pt x="0" y="1771535"/>
                </a:moveTo>
                <a:lnTo>
                  <a:pt x="6833565" y="1771535"/>
                </a:lnTo>
                <a:lnTo>
                  <a:pt x="6833565" y="0"/>
                </a:lnTo>
                <a:lnTo>
                  <a:pt x="0" y="0"/>
                </a:lnTo>
                <a:lnTo>
                  <a:pt x="0" y="1771535"/>
                </a:lnTo>
                <a:close/>
              </a:path>
            </a:pathLst>
          </a:custGeom>
          <a:ln w="25400">
            <a:solidFill>
              <a:srgbClr val="7197C6"/>
            </a:solidFill>
          </a:ln>
        </p:spPr>
        <p:txBody>
          <a:bodyPr wrap="square" lIns="0" tIns="0" rIns="0" bIns="0" rtlCol="0"/>
          <a:lstStyle/>
          <a:p>
            <a:endParaRPr/>
          </a:p>
        </p:txBody>
      </p:sp>
      <p:sp>
        <p:nvSpPr>
          <p:cNvPr id="44" name="bg object 21">
            <a:extLst>
              <a:ext uri="{FF2B5EF4-FFF2-40B4-BE49-F238E27FC236}">
                <a16:creationId xmlns:a16="http://schemas.microsoft.com/office/drawing/2014/main" id="{9F405664-8808-5548-88EF-E9D2A6B08356}"/>
              </a:ext>
            </a:extLst>
          </p:cNvPr>
          <p:cNvSpPr/>
          <p:nvPr/>
        </p:nvSpPr>
        <p:spPr>
          <a:xfrm>
            <a:off x="12407518" y="7905897"/>
            <a:ext cx="2436948" cy="45719"/>
          </a:xfrm>
          <a:custGeom>
            <a:avLst/>
            <a:gdLst/>
            <a:ahLst/>
            <a:cxnLst/>
            <a:rect l="l" t="t" r="r" b="b"/>
            <a:pathLst>
              <a:path w="2663190">
                <a:moveTo>
                  <a:pt x="0" y="0"/>
                </a:moveTo>
                <a:lnTo>
                  <a:pt x="2662986" y="0"/>
                </a:lnTo>
              </a:path>
            </a:pathLst>
          </a:custGeom>
          <a:ln w="38100">
            <a:solidFill>
              <a:srgbClr val="7197C6"/>
            </a:solidFill>
          </a:ln>
        </p:spPr>
        <p:txBody>
          <a:bodyPr wrap="square" lIns="0" tIns="0" rIns="0" bIns="0" rtlCol="0"/>
          <a:lstStyle/>
          <a:p>
            <a:endParaRPr/>
          </a:p>
        </p:txBody>
      </p:sp>
      <p:sp>
        <p:nvSpPr>
          <p:cNvPr id="45" name="bg object 22">
            <a:extLst>
              <a:ext uri="{FF2B5EF4-FFF2-40B4-BE49-F238E27FC236}">
                <a16:creationId xmlns:a16="http://schemas.microsoft.com/office/drawing/2014/main" id="{CCE9868D-B6C2-C248-A339-FEF9F388DCF2}"/>
              </a:ext>
            </a:extLst>
          </p:cNvPr>
          <p:cNvSpPr/>
          <p:nvPr/>
        </p:nvSpPr>
        <p:spPr>
          <a:xfrm flipV="1">
            <a:off x="8110450" y="7883038"/>
            <a:ext cx="2436948" cy="45719"/>
          </a:xfrm>
          <a:custGeom>
            <a:avLst/>
            <a:gdLst/>
            <a:ahLst/>
            <a:cxnLst/>
            <a:rect l="l" t="t" r="r" b="b"/>
            <a:pathLst>
              <a:path w="2663190">
                <a:moveTo>
                  <a:pt x="0" y="0"/>
                </a:moveTo>
                <a:lnTo>
                  <a:pt x="2662986" y="0"/>
                </a:lnTo>
              </a:path>
            </a:pathLst>
          </a:custGeom>
          <a:ln w="38100">
            <a:solidFill>
              <a:srgbClr val="7197C6"/>
            </a:solidFill>
          </a:ln>
        </p:spPr>
        <p:txBody>
          <a:bodyPr wrap="square" lIns="0" tIns="0" rIns="0" bIns="0" rtlCol="0"/>
          <a:lstStyle/>
          <a:p>
            <a:endParaRPr/>
          </a:p>
        </p:txBody>
      </p:sp>
      <p:sp>
        <p:nvSpPr>
          <p:cNvPr id="46" name="object 2">
            <a:extLst>
              <a:ext uri="{FF2B5EF4-FFF2-40B4-BE49-F238E27FC236}">
                <a16:creationId xmlns:a16="http://schemas.microsoft.com/office/drawing/2014/main" id="{4CED9813-B60A-3C41-A9F1-DC059C4468F1}"/>
              </a:ext>
            </a:extLst>
          </p:cNvPr>
          <p:cNvSpPr txBox="1"/>
          <p:nvPr/>
        </p:nvSpPr>
        <p:spPr>
          <a:xfrm>
            <a:off x="5959284" y="9858857"/>
            <a:ext cx="1071880" cy="431080"/>
          </a:xfrm>
          <a:prstGeom prst="rect">
            <a:avLst/>
          </a:prstGeom>
        </p:spPr>
        <p:txBody>
          <a:bodyPr vert="horz" wrap="square" lIns="0" tIns="12700" rIns="0" bIns="0" rtlCol="0">
            <a:spAutoFit/>
          </a:bodyPr>
          <a:lstStyle/>
          <a:p>
            <a:pPr marL="12700">
              <a:lnSpc>
                <a:spcPct val="100000"/>
              </a:lnSpc>
              <a:spcBef>
                <a:spcPts val="100"/>
              </a:spcBef>
            </a:pPr>
            <a:r>
              <a:rPr sz="900" dirty="0">
                <a:solidFill>
                  <a:srgbClr val="231F20"/>
                </a:solidFill>
                <a:latin typeface="Futura-Medium"/>
                <a:cs typeface="Futura-Medium"/>
              </a:rPr>
              <a:t>P.O.</a:t>
            </a:r>
            <a:r>
              <a:rPr sz="900" spc="-35" dirty="0">
                <a:solidFill>
                  <a:srgbClr val="231F20"/>
                </a:solidFill>
                <a:latin typeface="Futura-Medium"/>
                <a:cs typeface="Futura-Medium"/>
              </a:rPr>
              <a:t> </a:t>
            </a:r>
            <a:r>
              <a:rPr sz="900" spc="-5" dirty="0">
                <a:solidFill>
                  <a:srgbClr val="231F20"/>
                </a:solidFill>
                <a:latin typeface="Futura-Medium"/>
                <a:cs typeface="Futura-Medium"/>
              </a:rPr>
              <a:t>Box</a:t>
            </a:r>
            <a:r>
              <a:rPr sz="900" spc="-35" dirty="0">
                <a:solidFill>
                  <a:srgbClr val="231F20"/>
                </a:solidFill>
                <a:latin typeface="Futura-Medium"/>
                <a:cs typeface="Futura-Medium"/>
              </a:rPr>
              <a:t> </a:t>
            </a:r>
            <a:r>
              <a:rPr sz="900" spc="-5" dirty="0">
                <a:solidFill>
                  <a:srgbClr val="231F20"/>
                </a:solidFill>
                <a:latin typeface="Futura-Medium"/>
                <a:cs typeface="Futura-Medium"/>
              </a:rPr>
              <a:t>96</a:t>
            </a:r>
            <a:endParaRPr sz="900" dirty="0">
              <a:latin typeface="Futura-Medium"/>
              <a:cs typeface="Futura-Medium"/>
            </a:endParaRPr>
          </a:p>
          <a:p>
            <a:pPr marL="12700" marR="5080">
              <a:lnSpc>
                <a:spcPct val="104000"/>
              </a:lnSpc>
            </a:pPr>
            <a:r>
              <a:rPr sz="900" spc="-5" dirty="0">
                <a:solidFill>
                  <a:srgbClr val="231F20"/>
                </a:solidFill>
                <a:latin typeface="Futura-Medium"/>
                <a:cs typeface="Futura-Medium"/>
              </a:rPr>
              <a:t>6640</a:t>
            </a:r>
            <a:r>
              <a:rPr sz="900" spc="-45" dirty="0">
                <a:solidFill>
                  <a:srgbClr val="231F20"/>
                </a:solidFill>
                <a:latin typeface="Futura-Medium"/>
                <a:cs typeface="Futura-Medium"/>
              </a:rPr>
              <a:t> </a:t>
            </a:r>
            <a:r>
              <a:rPr sz="900" dirty="0">
                <a:solidFill>
                  <a:srgbClr val="231F20"/>
                </a:solidFill>
                <a:latin typeface="Futura-Medium"/>
                <a:cs typeface="Futura-Medium"/>
              </a:rPr>
              <a:t>AB</a:t>
            </a:r>
            <a:r>
              <a:rPr sz="900" spc="-40" dirty="0">
                <a:solidFill>
                  <a:srgbClr val="231F20"/>
                </a:solidFill>
                <a:latin typeface="Futura-Medium"/>
                <a:cs typeface="Futura-Medium"/>
              </a:rPr>
              <a:t> </a:t>
            </a:r>
            <a:r>
              <a:rPr sz="900" spc="-5" dirty="0">
                <a:solidFill>
                  <a:srgbClr val="231F20"/>
                </a:solidFill>
                <a:latin typeface="Futura-Medium"/>
                <a:cs typeface="Futura-Medium"/>
              </a:rPr>
              <a:t>Beuningen </a:t>
            </a:r>
            <a:r>
              <a:rPr sz="900" spc="-265" dirty="0">
                <a:solidFill>
                  <a:srgbClr val="231F20"/>
                </a:solidFill>
                <a:latin typeface="Futura-Medium"/>
                <a:cs typeface="Futura-Medium"/>
              </a:rPr>
              <a:t> </a:t>
            </a:r>
            <a:r>
              <a:rPr sz="900" dirty="0">
                <a:latin typeface="Futura-Medium"/>
                <a:cs typeface="Futura-Medium"/>
              </a:rPr>
              <a:t>www.nutridag.com</a:t>
            </a:r>
          </a:p>
        </p:txBody>
      </p:sp>
      <p:pic>
        <p:nvPicPr>
          <p:cNvPr id="47" name="object 14">
            <a:extLst>
              <a:ext uri="{FF2B5EF4-FFF2-40B4-BE49-F238E27FC236}">
                <a16:creationId xmlns:a16="http://schemas.microsoft.com/office/drawing/2014/main" id="{458252F9-F0CE-0548-9591-E484A89C8C9A}"/>
              </a:ext>
            </a:extLst>
          </p:cNvPr>
          <p:cNvPicPr/>
          <p:nvPr/>
        </p:nvPicPr>
        <p:blipFill>
          <a:blip r:embed="rId5" cstate="print"/>
          <a:stretch>
            <a:fillRect/>
          </a:stretch>
        </p:blipFill>
        <p:spPr>
          <a:xfrm>
            <a:off x="5759189" y="9482954"/>
            <a:ext cx="1608826" cy="450581"/>
          </a:xfrm>
          <a:prstGeom prst="rect">
            <a:avLst/>
          </a:prstGeom>
        </p:spPr>
      </p:pic>
      <p:pic>
        <p:nvPicPr>
          <p:cNvPr id="4" name="Afbeelding 3" descr="Afbeelding met tekst, toiletbenodigdheden, huidcrème&#10;&#10;Automatisch gegenereerde beschrijving">
            <a:extLst>
              <a:ext uri="{FF2B5EF4-FFF2-40B4-BE49-F238E27FC236}">
                <a16:creationId xmlns:a16="http://schemas.microsoft.com/office/drawing/2014/main" id="{31A68712-CB0F-144F-8604-D7958D0B292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844173" y="2681650"/>
            <a:ext cx="1723567" cy="2755279"/>
          </a:xfrm>
          <a:prstGeom prst="rect">
            <a:avLst/>
          </a:prstGeom>
        </p:spPr>
      </p:pic>
      <p:sp>
        <p:nvSpPr>
          <p:cNvPr id="15" name="Rechthoek 14">
            <a:extLst>
              <a:ext uri="{FF2B5EF4-FFF2-40B4-BE49-F238E27FC236}">
                <a16:creationId xmlns:a16="http://schemas.microsoft.com/office/drawing/2014/main" id="{7B067711-A25F-1441-904A-0A53D522AD8A}"/>
              </a:ext>
            </a:extLst>
          </p:cNvPr>
          <p:cNvSpPr/>
          <p:nvPr/>
        </p:nvSpPr>
        <p:spPr>
          <a:xfrm>
            <a:off x="7827290" y="1266292"/>
            <a:ext cx="7562850" cy="984885"/>
          </a:xfrm>
          <a:prstGeom prst="rect">
            <a:avLst/>
          </a:prstGeom>
        </p:spPr>
        <p:txBody>
          <a:bodyPr>
            <a:spAutoFit/>
          </a:bodyPr>
          <a:lstStyle/>
          <a:p>
            <a:r>
              <a:rPr lang="nl-NL" sz="1200" dirty="0">
                <a:solidFill>
                  <a:srgbClr val="7197C6"/>
                </a:solidFill>
                <a:latin typeface="Futura Medium" panose="020B0602020204020303" pitchFamily="34" charset="-79"/>
                <a:ea typeface="SimSun" panose="02010600030101010101" pitchFamily="2" charset="-122"/>
                <a:cs typeface="Futura Medium" panose="020B0602020204020303" pitchFamily="34" charset="-79"/>
              </a:rPr>
              <a:t>CRÈME OP BASIS VAN </a:t>
            </a:r>
            <a:endParaRPr lang="nl-NL" sz="400" dirty="0">
              <a:solidFill>
                <a:srgbClr val="7197C6"/>
              </a:solidFill>
              <a:latin typeface="Futura Medium" panose="020B0602020204020303" pitchFamily="34" charset="-79"/>
              <a:ea typeface="SimSun" panose="02010600030101010101" pitchFamily="2" charset="-122"/>
              <a:cs typeface="Futura Medium" panose="020B0602020204020303" pitchFamily="34" charset="-79"/>
            </a:endParaRPr>
          </a:p>
          <a:p>
            <a:endParaRPr lang="nl-NL" sz="400" dirty="0">
              <a:solidFill>
                <a:srgbClr val="7197C6"/>
              </a:solidFill>
              <a:latin typeface="Futura Medium" panose="020B0602020204020303" pitchFamily="34" charset="-79"/>
              <a:ea typeface="SimSun" panose="02010600030101010101" pitchFamily="2" charset="-122"/>
              <a:cs typeface="Futura Medium" panose="020B0602020204020303" pitchFamily="34" charset="-79"/>
            </a:endParaRPr>
          </a:p>
          <a:p>
            <a:r>
              <a:rPr lang="nl-NL" sz="1400" b="1" dirty="0">
                <a:solidFill>
                  <a:srgbClr val="7197C6"/>
                </a:solidFill>
                <a:latin typeface="Futura" panose="020B0602020204020303" pitchFamily="34" charset="-79"/>
                <a:ea typeface="SimSun" panose="02010600030101010101" pitchFamily="2" charset="-122"/>
                <a:cs typeface="Futura" panose="020B0602020204020303" pitchFamily="34" charset="-79"/>
              </a:rPr>
              <a:t>COLOSTRUM 10%, KOMKOMMER, </a:t>
            </a:r>
          </a:p>
          <a:p>
            <a:r>
              <a:rPr lang="nl-NL" sz="1400" b="1" dirty="0">
                <a:solidFill>
                  <a:srgbClr val="7197C6"/>
                </a:solidFill>
                <a:latin typeface="Futura" panose="020B0602020204020303" pitchFamily="34" charset="-79"/>
                <a:ea typeface="SimSun" panose="02010600030101010101" pitchFamily="2" charset="-122"/>
                <a:cs typeface="Futura" panose="020B0602020204020303" pitchFamily="34" charset="-79"/>
              </a:rPr>
              <a:t>DRUIVEFRUITZADEN, ZOETE SINAASAPPEL, </a:t>
            </a:r>
          </a:p>
          <a:p>
            <a:r>
              <a:rPr lang="nl-NL" sz="1400" b="1" dirty="0">
                <a:solidFill>
                  <a:srgbClr val="7197C6"/>
                </a:solidFill>
                <a:latin typeface="Futura" panose="020B0602020204020303" pitchFamily="34" charset="-79"/>
                <a:ea typeface="SimSun" panose="02010600030101010101" pitchFamily="2" charset="-122"/>
                <a:cs typeface="Futura" panose="020B0602020204020303" pitchFamily="34" charset="-79"/>
              </a:rPr>
              <a:t>MACADAMIA-OLIE, SHEABOTER en VITAMINE E</a:t>
            </a:r>
          </a:p>
        </p:txBody>
      </p:sp>
      <p:sp>
        <p:nvSpPr>
          <p:cNvPr id="17" name="Rechthoek 16">
            <a:extLst>
              <a:ext uri="{FF2B5EF4-FFF2-40B4-BE49-F238E27FC236}">
                <a16:creationId xmlns:a16="http://schemas.microsoft.com/office/drawing/2014/main" id="{797E4BA6-172E-8347-8755-76876F2AEA15}"/>
              </a:ext>
            </a:extLst>
          </p:cNvPr>
          <p:cNvSpPr/>
          <p:nvPr/>
        </p:nvSpPr>
        <p:spPr>
          <a:xfrm>
            <a:off x="7838591" y="2277977"/>
            <a:ext cx="5638800" cy="461665"/>
          </a:xfrm>
          <a:prstGeom prst="rect">
            <a:avLst/>
          </a:prstGeom>
        </p:spPr>
        <p:txBody>
          <a:bodyPr wrap="square">
            <a:spAutoFit/>
          </a:bodyPr>
          <a:lstStyle/>
          <a:p>
            <a:r>
              <a:rPr lang="nl-NL" sz="1200" dirty="0">
                <a:solidFill>
                  <a:srgbClr val="7197C6"/>
                </a:solidFill>
                <a:latin typeface="Futura Medium" panose="020B0602020204020303" pitchFamily="34" charset="-79"/>
                <a:ea typeface="SimSun" panose="02010600030101010101" pitchFamily="2" charset="-122"/>
                <a:cs typeface="Futura Medium" panose="020B0602020204020303" pitchFamily="34" charset="-79"/>
              </a:rPr>
              <a:t>HELPT DE RODE EN GERRITEERDE HUID VAN ERYTHEMA’S </a:t>
            </a:r>
          </a:p>
          <a:p>
            <a:r>
              <a:rPr lang="nl-NL" sz="1200" dirty="0">
                <a:solidFill>
                  <a:srgbClr val="7197C6"/>
                </a:solidFill>
                <a:latin typeface="Futura Medium" panose="020B0602020204020303" pitchFamily="34" charset="-79"/>
                <a:ea typeface="SimSun" panose="02010600030101010101" pitchFamily="2" charset="-122"/>
                <a:cs typeface="Futura Medium" panose="020B0602020204020303" pitchFamily="34" charset="-79"/>
              </a:rPr>
              <a:t>EN ECZEEM TE VERZACHTEN, EN BEVORDERT HER-REPITHELISATIE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20150" y="4838959"/>
            <a:ext cx="5823500" cy="212879"/>
          </a:xfrm>
          <a:prstGeom prst="rect">
            <a:avLst/>
          </a:prstGeom>
        </p:spPr>
        <p:txBody>
          <a:bodyPr vert="horz" wrap="square" lIns="0" tIns="12700" rIns="0" bIns="0" rtlCol="0">
            <a:spAutoFit/>
          </a:bodyPr>
          <a:lstStyle/>
          <a:p>
            <a:pPr marL="12700">
              <a:lnSpc>
                <a:spcPct val="100000"/>
              </a:lnSpc>
              <a:spcBef>
                <a:spcPts val="100"/>
              </a:spcBef>
            </a:pPr>
            <a:r>
              <a:rPr lang="nl-NL" sz="1300" b="1" dirty="0">
                <a:solidFill>
                  <a:srgbClr val="FFFFFF"/>
                </a:solidFill>
                <a:latin typeface="Futura"/>
                <a:cs typeface="Futura"/>
              </a:rPr>
              <a:t>HER-HEALENDE EN REGENERERENDE ACTIE OP MUCOSA EN HUID</a:t>
            </a:r>
            <a:endParaRPr sz="1300" dirty="0">
              <a:latin typeface="Futura"/>
              <a:cs typeface="Futura"/>
            </a:endParaRPr>
          </a:p>
        </p:txBody>
      </p:sp>
      <p:sp>
        <p:nvSpPr>
          <p:cNvPr id="3" name="object 3"/>
          <p:cNvSpPr txBox="1"/>
          <p:nvPr/>
        </p:nvSpPr>
        <p:spPr>
          <a:xfrm>
            <a:off x="481961" y="5097175"/>
            <a:ext cx="6595745" cy="5070619"/>
          </a:xfrm>
          <a:prstGeom prst="rect">
            <a:avLst/>
          </a:prstGeom>
        </p:spPr>
        <p:txBody>
          <a:bodyPr vert="horz" wrap="square" lIns="0" tIns="12700" rIns="0" bIns="0" rtlCol="0">
            <a:spAutoFit/>
          </a:bodyPr>
          <a:lstStyle/>
          <a:p>
            <a:pPr marL="12700" marR="5080" algn="just">
              <a:lnSpc>
                <a:spcPct val="100000"/>
              </a:lnSpc>
              <a:spcBef>
                <a:spcPts val="100"/>
              </a:spcBef>
            </a:pPr>
            <a:r>
              <a:rPr lang="nl-NL" sz="1200" dirty="0">
                <a:solidFill>
                  <a:srgbClr val="FFFFFF"/>
                </a:solidFill>
                <a:latin typeface="Futura-Medium"/>
                <a:cs typeface="Futura-Medium"/>
              </a:rPr>
              <a:t>Colostrum bevat IGF-I- en II-groeifactoren om een ​​snelle weefselontwikkeling te bevorderen, door stimulatie van de eiwitsynthese, bij pasgeborenen. Bij volwassenen zijn IGF-I- en </a:t>
            </a:r>
          </a:p>
          <a:p>
            <a:pPr marL="12700" marR="5080" algn="just">
              <a:lnSpc>
                <a:spcPct val="100000"/>
              </a:lnSpc>
              <a:spcBef>
                <a:spcPts val="100"/>
              </a:spcBef>
            </a:pPr>
            <a:r>
              <a:rPr lang="nl-NL" sz="1200" dirty="0">
                <a:solidFill>
                  <a:srgbClr val="FFFFFF"/>
                </a:solidFill>
                <a:latin typeface="Futura-Medium"/>
                <a:cs typeface="Futura-Medium"/>
              </a:rPr>
              <a:t>II-factoren betrokken bij </a:t>
            </a:r>
            <a:r>
              <a:rPr lang="nl-NL" sz="1200" dirty="0" err="1">
                <a:solidFill>
                  <a:srgbClr val="FFFFFF"/>
                </a:solidFill>
                <a:latin typeface="Futura-Medium"/>
                <a:cs typeface="Futura-Medium"/>
              </a:rPr>
              <a:t>celproliferatie</a:t>
            </a:r>
            <a:r>
              <a:rPr lang="nl-NL" sz="1200" dirty="0">
                <a:solidFill>
                  <a:srgbClr val="FFFFFF"/>
                </a:solidFill>
                <a:latin typeface="Futura-Medium"/>
                <a:cs typeface="Futura-Medium"/>
              </a:rPr>
              <a:t> en bij de regulatie van weefselherstel, -groei en </a:t>
            </a:r>
          </a:p>
          <a:p>
            <a:pPr marL="12700" marR="5080" algn="just">
              <a:lnSpc>
                <a:spcPct val="100000"/>
              </a:lnSpc>
              <a:spcBef>
                <a:spcPts val="100"/>
              </a:spcBef>
            </a:pPr>
            <a:r>
              <a:rPr lang="nl-NL" sz="1200" dirty="0">
                <a:solidFill>
                  <a:srgbClr val="FFFFFF"/>
                </a:solidFill>
                <a:latin typeface="Futura-Medium"/>
                <a:cs typeface="Futura-Medium"/>
              </a:rPr>
              <a:t>-differentiatie, een actie die gericht is op het beschermen van de weefselintegriteit. </a:t>
            </a:r>
          </a:p>
          <a:p>
            <a:pPr marL="12700" marR="5080" algn="just">
              <a:lnSpc>
                <a:spcPct val="100000"/>
              </a:lnSpc>
              <a:spcBef>
                <a:spcPts val="100"/>
              </a:spcBef>
            </a:pPr>
            <a:r>
              <a:rPr lang="nl-NL" sz="1200" dirty="0">
                <a:solidFill>
                  <a:srgbClr val="FFFFFF"/>
                </a:solidFill>
                <a:latin typeface="Futura-Medium"/>
                <a:cs typeface="Futura-Medium"/>
              </a:rPr>
              <a:t>De aanwezige cytokinen spelen daarentegen een fundamentele rol bij ontstekingsprocessen en weerstand tegen infecties. Deze, samen met Verschillende groeifactoren, bevorderen en </a:t>
            </a:r>
          </a:p>
          <a:p>
            <a:pPr marL="12700" marR="5080" algn="just">
              <a:lnSpc>
                <a:spcPct val="100000"/>
              </a:lnSpc>
              <a:spcBef>
                <a:spcPts val="100"/>
              </a:spcBef>
            </a:pPr>
            <a:r>
              <a:rPr lang="nl-NL" sz="1200" dirty="0">
                <a:solidFill>
                  <a:srgbClr val="FFFFFF"/>
                </a:solidFill>
                <a:latin typeface="Futura-Medium"/>
                <a:cs typeface="Futura-Medium"/>
              </a:rPr>
              <a:t>hebben tegelijkertijd een modulerende</a:t>
            </a:r>
          </a:p>
          <a:p>
            <a:pPr marL="12700" marR="5080" algn="just">
              <a:lnSpc>
                <a:spcPct val="100000"/>
              </a:lnSpc>
              <a:spcBef>
                <a:spcPts val="100"/>
              </a:spcBef>
            </a:pPr>
            <a:r>
              <a:rPr lang="nl-NL" sz="1200" dirty="0">
                <a:solidFill>
                  <a:srgbClr val="FFFFFF"/>
                </a:solidFill>
                <a:latin typeface="Futura-Medium"/>
                <a:cs typeface="Futura-Medium"/>
              </a:rPr>
              <a:t>werking van de verschillende fasen van </a:t>
            </a:r>
          </a:p>
          <a:p>
            <a:pPr marL="12700" marR="5080" algn="just">
              <a:lnSpc>
                <a:spcPct val="100000"/>
              </a:lnSpc>
              <a:spcBef>
                <a:spcPts val="100"/>
              </a:spcBef>
            </a:pPr>
            <a:r>
              <a:rPr lang="nl-NL" sz="1200" dirty="0">
                <a:solidFill>
                  <a:srgbClr val="FFFFFF"/>
                </a:solidFill>
                <a:latin typeface="Futura-Medium"/>
                <a:cs typeface="Futura-Medium"/>
              </a:rPr>
              <a:t>het weefselherstelproces, tot aan de </a:t>
            </a:r>
          </a:p>
          <a:p>
            <a:pPr marL="12700" marR="5080" algn="just">
              <a:lnSpc>
                <a:spcPct val="100000"/>
              </a:lnSpc>
              <a:spcBef>
                <a:spcPts val="100"/>
              </a:spcBef>
            </a:pPr>
            <a:r>
              <a:rPr lang="nl-NL" sz="1200" dirty="0">
                <a:solidFill>
                  <a:srgbClr val="FFFFFF"/>
                </a:solidFill>
                <a:latin typeface="Futura-Medium"/>
                <a:cs typeface="Futura-Medium"/>
              </a:rPr>
              <a:t>vorming van het litteken. De kalmerende,</a:t>
            </a:r>
          </a:p>
          <a:p>
            <a:pPr marL="12700" marR="5080" algn="just">
              <a:lnSpc>
                <a:spcPct val="100000"/>
              </a:lnSpc>
              <a:spcBef>
                <a:spcPts val="100"/>
              </a:spcBef>
            </a:pPr>
            <a:r>
              <a:rPr lang="nl-NL" sz="1200" dirty="0">
                <a:solidFill>
                  <a:srgbClr val="FFFFFF"/>
                </a:solidFill>
                <a:latin typeface="Futura-Medium"/>
                <a:cs typeface="Futura-Medium"/>
              </a:rPr>
              <a:t>antibacteriële en herstellende werking </a:t>
            </a:r>
          </a:p>
          <a:p>
            <a:pPr marL="12700" marR="5080" algn="just">
              <a:lnSpc>
                <a:spcPct val="100000"/>
              </a:lnSpc>
              <a:spcBef>
                <a:spcPts val="100"/>
              </a:spcBef>
            </a:pPr>
            <a:r>
              <a:rPr lang="nl-NL" sz="1200" dirty="0">
                <a:solidFill>
                  <a:srgbClr val="FFFFFF"/>
                </a:solidFill>
                <a:latin typeface="Futura-Medium"/>
                <a:cs typeface="Futura-Medium"/>
              </a:rPr>
              <a:t>van de actieve ingrediënten maakt </a:t>
            </a:r>
          </a:p>
          <a:p>
            <a:pPr marL="12700" marR="5080" algn="just">
              <a:lnSpc>
                <a:spcPct val="100000"/>
              </a:lnSpc>
              <a:spcBef>
                <a:spcPts val="100"/>
              </a:spcBef>
            </a:pPr>
            <a:r>
              <a:rPr lang="nl-NL" sz="1200" dirty="0">
                <a:solidFill>
                  <a:srgbClr val="FFFFFF"/>
                </a:solidFill>
                <a:latin typeface="Futura-Medium"/>
                <a:cs typeface="Futura-Medium"/>
              </a:rPr>
              <a:t>colostrum tot een kostbaar element dat </a:t>
            </a:r>
          </a:p>
          <a:p>
            <a:pPr marL="12700" marR="5080" algn="just">
              <a:lnSpc>
                <a:spcPct val="100000"/>
              </a:lnSpc>
              <a:spcBef>
                <a:spcPts val="100"/>
              </a:spcBef>
            </a:pPr>
            <a:r>
              <a:rPr lang="nl-NL" sz="1200" dirty="0">
                <a:solidFill>
                  <a:srgbClr val="FFFFFF"/>
                </a:solidFill>
                <a:latin typeface="Futura-Medium"/>
                <a:cs typeface="Futura-Medium"/>
              </a:rPr>
              <a:t>altijd is gebruikt als een nuttige </a:t>
            </a:r>
          </a:p>
          <a:p>
            <a:pPr marL="12700" marR="5080" algn="just">
              <a:lnSpc>
                <a:spcPct val="100000"/>
              </a:lnSpc>
              <a:spcBef>
                <a:spcPts val="100"/>
              </a:spcBef>
            </a:pPr>
            <a:r>
              <a:rPr lang="nl-NL" sz="1200" dirty="0" err="1">
                <a:solidFill>
                  <a:srgbClr val="FFFFFF"/>
                </a:solidFill>
                <a:latin typeface="Futura-Medium"/>
                <a:cs typeface="Futura-Medium"/>
              </a:rPr>
              <a:t>celvernieuwingsfactor</a:t>
            </a:r>
            <a:r>
              <a:rPr lang="nl-NL" sz="1200" dirty="0">
                <a:solidFill>
                  <a:srgbClr val="FFFFFF"/>
                </a:solidFill>
                <a:latin typeface="Futura-Medium"/>
                <a:cs typeface="Futura-Medium"/>
              </a:rPr>
              <a:t>. Gebruikt in </a:t>
            </a:r>
          </a:p>
          <a:p>
            <a:pPr marL="12700" marR="5080" algn="just">
              <a:lnSpc>
                <a:spcPct val="100000"/>
              </a:lnSpc>
              <a:spcBef>
                <a:spcPts val="100"/>
              </a:spcBef>
            </a:pPr>
            <a:r>
              <a:rPr lang="nl-NL" sz="1200" dirty="0">
                <a:solidFill>
                  <a:srgbClr val="FFFFFF"/>
                </a:solidFill>
                <a:latin typeface="Futura-Medium"/>
                <a:cs typeface="Futura-Medium"/>
              </a:rPr>
              <a:t>actuele formuleringen, heeft het een </a:t>
            </a:r>
          </a:p>
          <a:p>
            <a:pPr marL="12700" marR="5080" algn="just">
              <a:lnSpc>
                <a:spcPct val="100000"/>
              </a:lnSpc>
              <a:spcBef>
                <a:spcPts val="100"/>
              </a:spcBef>
            </a:pPr>
            <a:r>
              <a:rPr lang="nl-NL" sz="1200" dirty="0">
                <a:solidFill>
                  <a:srgbClr val="FFFFFF"/>
                </a:solidFill>
                <a:latin typeface="Futura-Medium"/>
                <a:cs typeface="Futura-Medium"/>
              </a:rPr>
              <a:t>beschermende, eutrofe en herstellende </a:t>
            </a:r>
          </a:p>
          <a:p>
            <a:pPr marL="12700" marR="5080" algn="just">
              <a:lnSpc>
                <a:spcPct val="100000"/>
              </a:lnSpc>
              <a:spcBef>
                <a:spcPts val="100"/>
              </a:spcBef>
            </a:pPr>
            <a:r>
              <a:rPr lang="nl-NL" sz="1200" dirty="0">
                <a:solidFill>
                  <a:srgbClr val="FFFFFF"/>
                </a:solidFill>
                <a:latin typeface="Futura-Medium"/>
                <a:cs typeface="Futura-Medium"/>
              </a:rPr>
              <a:t>werking door de reconstructie van gewond, </a:t>
            </a:r>
          </a:p>
          <a:p>
            <a:pPr marL="12700" marR="5080" algn="just">
              <a:lnSpc>
                <a:spcPct val="100000"/>
              </a:lnSpc>
              <a:spcBef>
                <a:spcPts val="100"/>
              </a:spcBef>
            </a:pPr>
            <a:r>
              <a:rPr lang="nl-NL" sz="1200" dirty="0">
                <a:solidFill>
                  <a:srgbClr val="FFFFFF"/>
                </a:solidFill>
                <a:latin typeface="Futura-Medium"/>
                <a:cs typeface="Futura-Medium"/>
              </a:rPr>
              <a:t>besmet en ontstoken epitheel te bevorderen. </a:t>
            </a:r>
          </a:p>
          <a:p>
            <a:pPr marL="12700" marR="5080" algn="just">
              <a:lnSpc>
                <a:spcPct val="100000"/>
              </a:lnSpc>
              <a:spcBef>
                <a:spcPts val="100"/>
              </a:spcBef>
            </a:pPr>
            <a:r>
              <a:rPr lang="nl-NL" sz="1200" dirty="0">
                <a:solidFill>
                  <a:srgbClr val="FFFFFF"/>
                </a:solidFill>
                <a:latin typeface="Futura-Medium"/>
                <a:cs typeface="Futura-Medium"/>
              </a:rPr>
              <a:t>Het heeft daarom een ​​gericht en effectief</a:t>
            </a:r>
          </a:p>
          <a:p>
            <a:pPr marL="12700" marR="5080" algn="just">
              <a:lnSpc>
                <a:spcPct val="100000"/>
              </a:lnSpc>
              <a:spcBef>
                <a:spcPts val="100"/>
              </a:spcBef>
            </a:pPr>
            <a:r>
              <a:rPr lang="nl-NL" sz="1200" dirty="0">
                <a:solidFill>
                  <a:srgbClr val="FFFFFF"/>
                </a:solidFill>
                <a:latin typeface="Futura-Medium"/>
                <a:cs typeface="Futura-Medium"/>
              </a:rPr>
              <a:t> effect bij de preventie en behandeling </a:t>
            </a:r>
          </a:p>
          <a:p>
            <a:pPr marL="12700" marR="5080" algn="just">
              <a:lnSpc>
                <a:spcPct val="100000"/>
              </a:lnSpc>
              <a:spcBef>
                <a:spcPts val="100"/>
              </a:spcBef>
            </a:pPr>
            <a:r>
              <a:rPr lang="nl-NL" sz="1200" dirty="0">
                <a:solidFill>
                  <a:srgbClr val="FFFFFF"/>
                </a:solidFill>
                <a:latin typeface="Futura-Medium"/>
                <a:cs typeface="Futura-Medium"/>
              </a:rPr>
              <a:t>van revalidatie en re-</a:t>
            </a:r>
            <a:r>
              <a:rPr lang="nl-NL" sz="1200" dirty="0" err="1">
                <a:solidFill>
                  <a:srgbClr val="FFFFFF"/>
                </a:solidFill>
                <a:latin typeface="Futura-Medium"/>
                <a:cs typeface="Futura-Medium"/>
              </a:rPr>
              <a:t>epithelialisatie</a:t>
            </a:r>
            <a:r>
              <a:rPr lang="nl-NL" sz="1200" dirty="0">
                <a:solidFill>
                  <a:srgbClr val="FFFFFF"/>
                </a:solidFill>
                <a:latin typeface="Futura-Medium"/>
                <a:cs typeface="Futura-Medium"/>
              </a:rPr>
              <a:t> van </a:t>
            </a:r>
          </a:p>
          <a:p>
            <a:pPr marL="12700" marR="5080" algn="just">
              <a:lnSpc>
                <a:spcPct val="100000"/>
              </a:lnSpc>
              <a:spcBef>
                <a:spcPts val="100"/>
              </a:spcBef>
            </a:pPr>
            <a:r>
              <a:rPr lang="nl-NL" sz="1200" dirty="0">
                <a:solidFill>
                  <a:srgbClr val="FFFFFF"/>
                </a:solidFill>
                <a:latin typeface="Futura-Medium"/>
                <a:cs typeface="Futura-Medium"/>
              </a:rPr>
              <a:t>beschadigde huid en slijmvliezen. Geïndiceerd bij de behandeling van inflammatoire toestanden, kloven, fistels, doorligwonden, vaginale ulceraties - snijwonden, brandwonden, striae, </a:t>
            </a:r>
            <a:r>
              <a:rPr lang="nl-NL" sz="1200" dirty="0" err="1">
                <a:solidFill>
                  <a:srgbClr val="FFFFFF"/>
                </a:solidFill>
                <a:latin typeface="Futura-Medium"/>
                <a:cs typeface="Futura-Medium"/>
              </a:rPr>
              <a:t>keloïden</a:t>
            </a:r>
            <a:r>
              <a:rPr lang="nl-NL" sz="1200" dirty="0">
                <a:solidFill>
                  <a:srgbClr val="FFFFFF"/>
                </a:solidFill>
                <a:latin typeface="Futura-Medium"/>
                <a:cs typeface="Futura-Medium"/>
              </a:rPr>
              <a:t>, </a:t>
            </a:r>
            <a:r>
              <a:rPr lang="nl-NL" sz="1200" dirty="0" err="1">
                <a:solidFill>
                  <a:srgbClr val="FFFFFF"/>
                </a:solidFill>
                <a:latin typeface="Futura-Medium"/>
                <a:cs typeface="Futura-Medium"/>
              </a:rPr>
              <a:t>zonneuitslag</a:t>
            </a:r>
            <a:r>
              <a:rPr lang="nl-NL" sz="1200" dirty="0">
                <a:solidFill>
                  <a:srgbClr val="FFFFFF"/>
                </a:solidFill>
                <a:latin typeface="Futura-Medium"/>
                <a:cs typeface="Futura-Medium"/>
              </a:rPr>
              <a:t>, om de gevoelige en rode huid opnieuw in evenwicht te brengen en te verlichten, zelfs van de pasgeborene.</a:t>
            </a:r>
            <a:endParaRPr sz="1200" dirty="0">
              <a:latin typeface="Futura-Medium"/>
              <a:cs typeface="Futura-Medium"/>
            </a:endParaRPr>
          </a:p>
        </p:txBody>
      </p:sp>
      <p:sp>
        <p:nvSpPr>
          <p:cNvPr id="4" name="object 4"/>
          <p:cNvSpPr txBox="1"/>
          <p:nvPr/>
        </p:nvSpPr>
        <p:spPr>
          <a:xfrm>
            <a:off x="2863852" y="469900"/>
            <a:ext cx="1912620" cy="269240"/>
          </a:xfrm>
          <a:prstGeom prst="rect">
            <a:avLst/>
          </a:prstGeom>
        </p:spPr>
        <p:txBody>
          <a:bodyPr vert="horz" wrap="square" lIns="0" tIns="12700" rIns="0" bIns="0" rtlCol="0">
            <a:spAutoFit/>
          </a:bodyPr>
          <a:lstStyle/>
          <a:p>
            <a:pPr marL="12700">
              <a:lnSpc>
                <a:spcPct val="100000"/>
              </a:lnSpc>
              <a:spcBef>
                <a:spcPts val="100"/>
              </a:spcBef>
            </a:pPr>
            <a:r>
              <a:rPr sz="1600" b="1" spc="-5" dirty="0">
                <a:solidFill>
                  <a:srgbClr val="FFFFFF"/>
                </a:solidFill>
                <a:latin typeface="Futura"/>
                <a:cs typeface="Futura"/>
              </a:rPr>
              <a:t>COLOSTRO</a:t>
            </a:r>
            <a:r>
              <a:rPr sz="1600" b="1" spc="-70" dirty="0">
                <a:solidFill>
                  <a:srgbClr val="FFFFFF"/>
                </a:solidFill>
                <a:latin typeface="Futura"/>
                <a:cs typeface="Futura"/>
              </a:rPr>
              <a:t> </a:t>
            </a:r>
            <a:r>
              <a:rPr sz="1600" b="1" spc="-15" dirty="0">
                <a:solidFill>
                  <a:srgbClr val="FFFFFF"/>
                </a:solidFill>
                <a:latin typeface="Futura"/>
                <a:cs typeface="Futura"/>
              </a:rPr>
              <a:t>(10%)</a:t>
            </a:r>
            <a:endParaRPr sz="1600" dirty="0">
              <a:latin typeface="Futura"/>
              <a:cs typeface="Futura"/>
            </a:endParaRPr>
          </a:p>
        </p:txBody>
      </p:sp>
      <p:sp>
        <p:nvSpPr>
          <p:cNvPr id="5" name="object 5"/>
          <p:cNvSpPr txBox="1"/>
          <p:nvPr/>
        </p:nvSpPr>
        <p:spPr>
          <a:xfrm>
            <a:off x="462365" y="775440"/>
            <a:ext cx="6672580" cy="2526333"/>
          </a:xfrm>
          <a:prstGeom prst="rect">
            <a:avLst/>
          </a:prstGeom>
        </p:spPr>
        <p:txBody>
          <a:bodyPr vert="horz" wrap="square" lIns="0" tIns="12700" rIns="0" bIns="0" rtlCol="0">
            <a:spAutoFit/>
          </a:bodyPr>
          <a:lstStyle/>
          <a:p>
            <a:pPr marL="12700" marR="5080" algn="just">
              <a:lnSpc>
                <a:spcPct val="100000"/>
              </a:lnSpc>
              <a:spcBef>
                <a:spcPts val="100"/>
              </a:spcBef>
            </a:pPr>
            <a:r>
              <a:rPr lang="nl-NL" sz="1200" dirty="0">
                <a:solidFill>
                  <a:srgbClr val="FFFFFF"/>
                </a:solidFill>
                <a:latin typeface="Futura-Medium"/>
                <a:cs typeface="Futura-Medium"/>
              </a:rPr>
              <a:t>Colostrum is een afscheidingsproduct van de borstklier dat vanaf de laatste zwangerschapsperiode wordt gevormd en dat na de bevalling voorafgaat aan de melkaanvoer. Het verschijnt als een lichtgele vloeistof met een hoog gehalte aan voedingsstoffen en is het eerste essentiële voedsel voor de ontwikkeling van het immuunsysteem en het endocriene systeem van de pasgeborene, de natuurlijke uitbreiding van de bescherming van de moeder in de eerste dagen van het buitenbaarmoederlijke leven. In feite heeft de pasgeborene direct na de geboorte nog geen eigen immuunsysteem en nog geen efficiënt spijsverteringsstelsel. Colostrum is, vanwege zijn belangrijke fysiologische en nutritionele rol, een mijn van zeer kostbare componenten:</a:t>
            </a:r>
          </a:p>
          <a:p>
            <a:pPr marL="12700" marR="5080" algn="just">
              <a:lnSpc>
                <a:spcPct val="100000"/>
              </a:lnSpc>
              <a:spcBef>
                <a:spcPts val="100"/>
              </a:spcBef>
            </a:pPr>
            <a:endParaRPr lang="nl-NL" sz="1200" dirty="0">
              <a:solidFill>
                <a:srgbClr val="FFFFFF"/>
              </a:solidFill>
              <a:latin typeface="Futura-Medium"/>
              <a:cs typeface="Futura-Medium"/>
            </a:endParaRPr>
          </a:p>
          <a:p>
            <a:pPr marL="184150" marR="5080" indent="-171450" algn="just">
              <a:lnSpc>
                <a:spcPct val="100000"/>
              </a:lnSpc>
              <a:spcBef>
                <a:spcPts val="100"/>
              </a:spcBef>
              <a:buFont typeface="Arial" panose="020B0604020202020204" pitchFamily="34" charset="0"/>
              <a:buChar char="•"/>
            </a:pPr>
            <a:r>
              <a:rPr lang="nl-NL" sz="1000" dirty="0">
                <a:solidFill>
                  <a:srgbClr val="FFFFFF"/>
                </a:solidFill>
                <a:latin typeface="Futura-Medium"/>
                <a:cs typeface="Futura-Medium"/>
              </a:rPr>
              <a:t>Groeifactoren (EGF, stimulerende epitheliale groei)</a:t>
            </a:r>
          </a:p>
          <a:p>
            <a:pPr marL="184150" marR="5080" indent="-171450" algn="just">
              <a:lnSpc>
                <a:spcPct val="100000"/>
              </a:lnSpc>
              <a:spcBef>
                <a:spcPts val="100"/>
              </a:spcBef>
              <a:buFont typeface="Arial" panose="020B0604020202020204" pitchFamily="34" charset="0"/>
              <a:buChar char="•"/>
            </a:pPr>
            <a:r>
              <a:rPr lang="nl-NL" sz="1000" dirty="0" err="1">
                <a:solidFill>
                  <a:srgbClr val="FFFFFF"/>
                </a:solidFill>
                <a:latin typeface="Futura-Medium"/>
                <a:cs typeface="Futura-Medium"/>
              </a:rPr>
              <a:t>Immuunfactoren</a:t>
            </a:r>
            <a:r>
              <a:rPr lang="nl-NL" sz="1000" dirty="0">
                <a:solidFill>
                  <a:srgbClr val="FFFFFF"/>
                </a:solidFill>
                <a:latin typeface="Futura-Medium"/>
                <a:cs typeface="Futura-Medium"/>
              </a:rPr>
              <a:t>: immunoglobulinen, </a:t>
            </a:r>
            <a:r>
              <a:rPr lang="nl-NL" sz="1000" dirty="0" err="1">
                <a:solidFill>
                  <a:srgbClr val="FFFFFF"/>
                </a:solidFill>
                <a:latin typeface="Futura-Medium"/>
                <a:cs typeface="Futura-Medium"/>
              </a:rPr>
              <a:t>lysozym</a:t>
            </a:r>
            <a:r>
              <a:rPr lang="nl-NL" sz="1000" dirty="0">
                <a:solidFill>
                  <a:srgbClr val="FFFFFF"/>
                </a:solidFill>
                <a:latin typeface="Futura-Medium"/>
                <a:cs typeface="Futura-Medium"/>
              </a:rPr>
              <a:t>, lactoferrine, cytokines</a:t>
            </a:r>
          </a:p>
          <a:p>
            <a:pPr marL="184150" marR="5080" indent="-171450" algn="just">
              <a:lnSpc>
                <a:spcPct val="100000"/>
              </a:lnSpc>
              <a:spcBef>
                <a:spcPts val="100"/>
              </a:spcBef>
              <a:buFont typeface="Arial" panose="020B0604020202020204" pitchFamily="34" charset="0"/>
              <a:buChar char="•"/>
            </a:pPr>
            <a:r>
              <a:rPr lang="nl-NL" sz="1000" dirty="0">
                <a:solidFill>
                  <a:srgbClr val="FFFFFF"/>
                </a:solidFill>
                <a:latin typeface="Futura-Medium"/>
                <a:cs typeface="Futura-Medium"/>
              </a:rPr>
              <a:t>Trofisch-voedingscomponenten: vitamines (provitamine A, B12, C, D, E), koolhydraten, mineralen (natrium, kalium, magnesium, calcium, ijzer, zwavel)</a:t>
            </a:r>
            <a:endParaRPr lang="nl-NL" sz="1000" dirty="0">
              <a:latin typeface="Futura-Medium"/>
              <a:cs typeface="Futura-Medium"/>
            </a:endParaRPr>
          </a:p>
        </p:txBody>
      </p:sp>
      <p:sp>
        <p:nvSpPr>
          <p:cNvPr id="6" name="object 6"/>
          <p:cNvSpPr txBox="1"/>
          <p:nvPr/>
        </p:nvSpPr>
        <p:spPr>
          <a:xfrm>
            <a:off x="463000" y="3402870"/>
            <a:ext cx="6671945" cy="1305486"/>
          </a:xfrm>
          <a:prstGeom prst="rect">
            <a:avLst/>
          </a:prstGeom>
        </p:spPr>
        <p:txBody>
          <a:bodyPr vert="horz" wrap="square" lIns="0" tIns="12700" rIns="0" bIns="0" rtlCol="0">
            <a:spAutoFit/>
          </a:bodyPr>
          <a:lstStyle/>
          <a:p>
            <a:pPr marL="12700" marR="5080" algn="just">
              <a:lnSpc>
                <a:spcPct val="100000"/>
              </a:lnSpc>
              <a:spcBef>
                <a:spcPts val="100"/>
              </a:spcBef>
            </a:pPr>
            <a:r>
              <a:rPr lang="nl-NL" sz="1200" dirty="0">
                <a:solidFill>
                  <a:srgbClr val="FFFFFF"/>
                </a:solidFill>
                <a:latin typeface="Futura-Medium"/>
                <a:cs typeface="Futura-Medium"/>
              </a:rPr>
              <a:t>Het Colostrum (biest) dat in LENIMAX wordt gebruikt, is afkomstig van Friese en rode koeien, die melk produceren voor de productie van </a:t>
            </a:r>
            <a:r>
              <a:rPr lang="nl-NL" sz="1200" dirty="0" err="1">
                <a:solidFill>
                  <a:srgbClr val="FFFFFF"/>
                </a:solidFill>
                <a:latin typeface="Futura-Medium"/>
                <a:cs typeface="Futura-Medium"/>
              </a:rPr>
              <a:t>Parmigiano</a:t>
            </a:r>
            <a:r>
              <a:rPr lang="nl-NL" sz="1200" dirty="0">
                <a:solidFill>
                  <a:srgbClr val="FFFFFF"/>
                </a:solidFill>
                <a:latin typeface="Futura-Medium"/>
                <a:cs typeface="Futura-Medium"/>
              </a:rPr>
              <a:t> </a:t>
            </a:r>
            <a:r>
              <a:rPr lang="nl-NL" sz="1200" dirty="0" err="1">
                <a:solidFill>
                  <a:srgbClr val="FFFFFF"/>
                </a:solidFill>
                <a:latin typeface="Futura-Medium"/>
                <a:cs typeface="Futura-Medium"/>
              </a:rPr>
              <a:t>Reggiano</a:t>
            </a:r>
            <a:r>
              <a:rPr lang="nl-NL" sz="1200" dirty="0">
                <a:solidFill>
                  <a:srgbClr val="FFFFFF"/>
                </a:solidFill>
                <a:latin typeface="Futura-Medium"/>
                <a:cs typeface="Futura-Medium"/>
              </a:rPr>
              <a:t>. De boerderijen worden daarom dubbel gecontroleerd en onderworpen aan strikte regelgeving, van het toezicht op strikt gesaneerde omgevingen tot het type dieet en het absolute verbod op het gebruik van antibiotica en medicijnen. De biest wordt binnen enkele uren na levering ingenomen en onmiddellijk ingevroren om deze zo goed mogelijk te bewaren en al zijn eigenschappen te garanderen.</a:t>
            </a:r>
            <a:endParaRPr sz="1200" dirty="0">
              <a:latin typeface="Futura-Medium"/>
              <a:cs typeface="Futura-Medium"/>
            </a:endParaRPr>
          </a:p>
        </p:txBody>
      </p:sp>
      <p:sp>
        <p:nvSpPr>
          <p:cNvPr id="8" name="object 8"/>
          <p:cNvSpPr/>
          <p:nvPr/>
        </p:nvSpPr>
        <p:spPr>
          <a:xfrm>
            <a:off x="4928824" y="604520"/>
            <a:ext cx="2325370" cy="0"/>
          </a:xfrm>
          <a:custGeom>
            <a:avLst/>
            <a:gdLst/>
            <a:ahLst/>
            <a:cxnLst/>
            <a:rect l="l" t="t" r="r" b="b"/>
            <a:pathLst>
              <a:path w="2325370">
                <a:moveTo>
                  <a:pt x="0" y="0"/>
                </a:moveTo>
                <a:lnTo>
                  <a:pt x="2325204" y="0"/>
                </a:lnTo>
              </a:path>
            </a:pathLst>
          </a:custGeom>
          <a:ln w="38100">
            <a:solidFill>
              <a:srgbClr val="FFFFFF"/>
            </a:solidFill>
          </a:ln>
        </p:spPr>
        <p:txBody>
          <a:bodyPr wrap="square" lIns="0" tIns="0" rIns="0" bIns="0" rtlCol="0"/>
          <a:lstStyle/>
          <a:p>
            <a:endParaRPr/>
          </a:p>
        </p:txBody>
      </p:sp>
      <p:sp>
        <p:nvSpPr>
          <p:cNvPr id="9" name="object 9"/>
          <p:cNvSpPr/>
          <p:nvPr/>
        </p:nvSpPr>
        <p:spPr>
          <a:xfrm>
            <a:off x="423024" y="604520"/>
            <a:ext cx="2325370" cy="0"/>
          </a:xfrm>
          <a:custGeom>
            <a:avLst/>
            <a:gdLst/>
            <a:ahLst/>
            <a:cxnLst/>
            <a:rect l="l" t="t" r="r" b="b"/>
            <a:pathLst>
              <a:path w="2325370">
                <a:moveTo>
                  <a:pt x="0" y="0"/>
                </a:moveTo>
                <a:lnTo>
                  <a:pt x="2325204" y="0"/>
                </a:lnTo>
              </a:path>
            </a:pathLst>
          </a:custGeom>
          <a:ln w="38100">
            <a:solidFill>
              <a:srgbClr val="FFFFFF"/>
            </a:solidFill>
          </a:ln>
        </p:spPr>
        <p:txBody>
          <a:bodyPr wrap="square" lIns="0" tIns="0" rIns="0" bIns="0" rtlCol="0"/>
          <a:lstStyle/>
          <a:p>
            <a:endParaRPr/>
          </a:p>
        </p:txBody>
      </p:sp>
      <p:sp>
        <p:nvSpPr>
          <p:cNvPr id="10" name="object 10"/>
          <p:cNvSpPr/>
          <p:nvPr/>
        </p:nvSpPr>
        <p:spPr>
          <a:xfrm>
            <a:off x="6346731" y="4950580"/>
            <a:ext cx="892035" cy="45719"/>
          </a:xfrm>
          <a:custGeom>
            <a:avLst/>
            <a:gdLst/>
            <a:ahLst/>
            <a:cxnLst/>
            <a:rect l="l" t="t" r="r" b="b"/>
            <a:pathLst>
              <a:path w="1162684">
                <a:moveTo>
                  <a:pt x="0" y="0"/>
                </a:moveTo>
                <a:lnTo>
                  <a:pt x="1162596" y="0"/>
                </a:lnTo>
              </a:path>
            </a:pathLst>
          </a:custGeom>
          <a:ln w="38100">
            <a:solidFill>
              <a:srgbClr val="FFFFFF"/>
            </a:solidFill>
          </a:ln>
        </p:spPr>
        <p:txBody>
          <a:bodyPr wrap="square" lIns="0" tIns="0" rIns="0" bIns="0" rtlCol="0"/>
          <a:lstStyle/>
          <a:p>
            <a:endParaRPr/>
          </a:p>
        </p:txBody>
      </p:sp>
      <p:pic>
        <p:nvPicPr>
          <p:cNvPr id="11" name="object 11"/>
          <p:cNvPicPr/>
          <p:nvPr/>
        </p:nvPicPr>
        <p:blipFill>
          <a:blip r:embed="rId3" cstate="print"/>
          <a:stretch>
            <a:fillRect/>
          </a:stretch>
        </p:blipFill>
        <p:spPr>
          <a:xfrm>
            <a:off x="4238557" y="6366598"/>
            <a:ext cx="2794239" cy="2955808"/>
          </a:xfrm>
          <a:prstGeom prst="rect">
            <a:avLst/>
          </a:prstGeom>
        </p:spPr>
      </p:pic>
      <p:sp>
        <p:nvSpPr>
          <p:cNvPr id="12" name="object 12"/>
          <p:cNvSpPr/>
          <p:nvPr/>
        </p:nvSpPr>
        <p:spPr>
          <a:xfrm>
            <a:off x="4217045" y="6338540"/>
            <a:ext cx="2815751" cy="2983865"/>
          </a:xfrm>
          <a:custGeom>
            <a:avLst/>
            <a:gdLst/>
            <a:ahLst/>
            <a:cxnLst/>
            <a:rect l="l" t="t" r="r" b="b"/>
            <a:pathLst>
              <a:path w="2973070" h="3104515">
                <a:moveTo>
                  <a:pt x="0" y="3104133"/>
                </a:moveTo>
                <a:lnTo>
                  <a:pt x="2972701" y="3104133"/>
                </a:lnTo>
                <a:lnTo>
                  <a:pt x="2972701" y="0"/>
                </a:lnTo>
                <a:lnTo>
                  <a:pt x="0" y="0"/>
                </a:lnTo>
                <a:lnTo>
                  <a:pt x="0" y="3104133"/>
                </a:lnTo>
                <a:close/>
              </a:path>
            </a:pathLst>
          </a:custGeom>
          <a:ln w="38100">
            <a:solidFill>
              <a:srgbClr val="FFFFFF"/>
            </a:solidFill>
          </a:ln>
        </p:spPr>
        <p:txBody>
          <a:bodyPr wrap="square" lIns="0" tIns="0" rIns="0" bIns="0" rtlCol="0"/>
          <a:lstStyle/>
          <a:p>
            <a:endParaRPr/>
          </a:p>
        </p:txBody>
      </p:sp>
      <p:sp>
        <p:nvSpPr>
          <p:cNvPr id="13" name="object 13"/>
          <p:cNvSpPr/>
          <p:nvPr/>
        </p:nvSpPr>
        <p:spPr>
          <a:xfrm>
            <a:off x="7568999" y="7708276"/>
            <a:ext cx="1492250" cy="2983865"/>
          </a:xfrm>
          <a:custGeom>
            <a:avLst/>
            <a:gdLst/>
            <a:ahLst/>
            <a:cxnLst/>
            <a:rect l="l" t="t" r="r" b="b"/>
            <a:pathLst>
              <a:path w="1492250" h="2983865">
                <a:moveTo>
                  <a:pt x="0" y="0"/>
                </a:moveTo>
                <a:lnTo>
                  <a:pt x="0" y="2983725"/>
                </a:lnTo>
                <a:lnTo>
                  <a:pt x="48283" y="2982958"/>
                </a:lnTo>
                <a:lnTo>
                  <a:pt x="96183" y="2980674"/>
                </a:lnTo>
                <a:lnTo>
                  <a:pt x="143677" y="2976895"/>
                </a:lnTo>
                <a:lnTo>
                  <a:pt x="190741" y="2971645"/>
                </a:lnTo>
                <a:lnTo>
                  <a:pt x="237353" y="2964947"/>
                </a:lnTo>
                <a:lnTo>
                  <a:pt x="283490" y="2956824"/>
                </a:lnTo>
                <a:lnTo>
                  <a:pt x="329127" y="2947299"/>
                </a:lnTo>
                <a:lnTo>
                  <a:pt x="374243" y="2936396"/>
                </a:lnTo>
                <a:lnTo>
                  <a:pt x="418814" y="2924136"/>
                </a:lnTo>
                <a:lnTo>
                  <a:pt x="462816" y="2910545"/>
                </a:lnTo>
                <a:lnTo>
                  <a:pt x="506227" y="2895644"/>
                </a:lnTo>
                <a:lnTo>
                  <a:pt x="549023" y="2879457"/>
                </a:lnTo>
                <a:lnTo>
                  <a:pt x="591181" y="2862007"/>
                </a:lnTo>
                <a:lnTo>
                  <a:pt x="632679" y="2843317"/>
                </a:lnTo>
                <a:lnTo>
                  <a:pt x="673493" y="2823411"/>
                </a:lnTo>
                <a:lnTo>
                  <a:pt x="713599" y="2802311"/>
                </a:lnTo>
                <a:lnTo>
                  <a:pt x="752975" y="2780041"/>
                </a:lnTo>
                <a:lnTo>
                  <a:pt x="791597" y="2756624"/>
                </a:lnTo>
                <a:lnTo>
                  <a:pt x="829443" y="2732083"/>
                </a:lnTo>
                <a:lnTo>
                  <a:pt x="866489" y="2706441"/>
                </a:lnTo>
                <a:lnTo>
                  <a:pt x="902712" y="2679721"/>
                </a:lnTo>
                <a:lnTo>
                  <a:pt x="938089" y="2651947"/>
                </a:lnTo>
                <a:lnTo>
                  <a:pt x="972597" y="2623141"/>
                </a:lnTo>
                <a:lnTo>
                  <a:pt x="1006212" y="2593328"/>
                </a:lnTo>
                <a:lnTo>
                  <a:pt x="1038912" y="2562529"/>
                </a:lnTo>
                <a:lnTo>
                  <a:pt x="1070672" y="2530768"/>
                </a:lnTo>
                <a:lnTo>
                  <a:pt x="1101471" y="2498068"/>
                </a:lnTo>
                <a:lnTo>
                  <a:pt x="1131285" y="2464453"/>
                </a:lnTo>
                <a:lnTo>
                  <a:pt x="1160091" y="2429946"/>
                </a:lnTo>
                <a:lnTo>
                  <a:pt x="1187865" y="2394569"/>
                </a:lnTo>
                <a:lnTo>
                  <a:pt x="1214585" y="2358346"/>
                </a:lnTo>
                <a:lnTo>
                  <a:pt x="1240227" y="2321300"/>
                </a:lnTo>
                <a:lnTo>
                  <a:pt x="1264768" y="2283454"/>
                </a:lnTo>
                <a:lnTo>
                  <a:pt x="1288185" y="2244831"/>
                </a:lnTo>
                <a:lnTo>
                  <a:pt x="1310455" y="2205455"/>
                </a:lnTo>
                <a:lnTo>
                  <a:pt x="1331555" y="2165349"/>
                </a:lnTo>
                <a:lnTo>
                  <a:pt x="1351461" y="2124535"/>
                </a:lnTo>
                <a:lnTo>
                  <a:pt x="1370151" y="2083038"/>
                </a:lnTo>
                <a:lnTo>
                  <a:pt x="1387601" y="2040879"/>
                </a:lnTo>
                <a:lnTo>
                  <a:pt x="1403787" y="1998083"/>
                </a:lnTo>
                <a:lnTo>
                  <a:pt x="1418688" y="1954672"/>
                </a:lnTo>
                <a:lnTo>
                  <a:pt x="1432280" y="1910670"/>
                </a:lnTo>
                <a:lnTo>
                  <a:pt x="1444539" y="1866099"/>
                </a:lnTo>
                <a:lnTo>
                  <a:pt x="1455443" y="1820984"/>
                </a:lnTo>
                <a:lnTo>
                  <a:pt x="1464968" y="1775346"/>
                </a:lnTo>
                <a:lnTo>
                  <a:pt x="1473091" y="1729210"/>
                </a:lnTo>
                <a:lnTo>
                  <a:pt x="1479789" y="1682598"/>
                </a:lnTo>
                <a:lnTo>
                  <a:pt x="1485039" y="1635533"/>
                </a:lnTo>
                <a:lnTo>
                  <a:pt x="1488818" y="1588039"/>
                </a:lnTo>
                <a:lnTo>
                  <a:pt x="1491102" y="1540139"/>
                </a:lnTo>
                <a:lnTo>
                  <a:pt x="1491869" y="1491856"/>
                </a:lnTo>
                <a:lnTo>
                  <a:pt x="1491102" y="1443573"/>
                </a:lnTo>
                <a:lnTo>
                  <a:pt x="1488818" y="1395674"/>
                </a:lnTo>
                <a:lnTo>
                  <a:pt x="1485039" y="1348181"/>
                </a:lnTo>
                <a:lnTo>
                  <a:pt x="1479789" y="1301117"/>
                </a:lnTo>
                <a:lnTo>
                  <a:pt x="1473091" y="1254505"/>
                </a:lnTo>
                <a:lnTo>
                  <a:pt x="1464968" y="1208370"/>
                </a:lnTo>
                <a:lnTo>
                  <a:pt x="1455443" y="1162732"/>
                </a:lnTo>
                <a:lnTo>
                  <a:pt x="1444539" y="1117617"/>
                </a:lnTo>
                <a:lnTo>
                  <a:pt x="1432280" y="1073047"/>
                </a:lnTo>
                <a:lnTo>
                  <a:pt x="1418688" y="1029046"/>
                </a:lnTo>
                <a:lnTo>
                  <a:pt x="1403787" y="985635"/>
                </a:lnTo>
                <a:lnTo>
                  <a:pt x="1387601" y="942839"/>
                </a:lnTo>
                <a:lnTo>
                  <a:pt x="1370151" y="900681"/>
                </a:lnTo>
                <a:lnTo>
                  <a:pt x="1351461" y="859184"/>
                </a:lnTo>
                <a:lnTo>
                  <a:pt x="1331555" y="818371"/>
                </a:lnTo>
                <a:lnTo>
                  <a:pt x="1310455" y="778265"/>
                </a:lnTo>
                <a:lnTo>
                  <a:pt x="1288185" y="738889"/>
                </a:lnTo>
                <a:lnTo>
                  <a:pt x="1264768" y="700267"/>
                </a:lnTo>
                <a:lnTo>
                  <a:pt x="1240227" y="662422"/>
                </a:lnTo>
                <a:lnTo>
                  <a:pt x="1214585" y="625376"/>
                </a:lnTo>
                <a:lnTo>
                  <a:pt x="1187865" y="589153"/>
                </a:lnTo>
                <a:lnTo>
                  <a:pt x="1160091" y="553776"/>
                </a:lnTo>
                <a:lnTo>
                  <a:pt x="1131285" y="519269"/>
                </a:lnTo>
                <a:lnTo>
                  <a:pt x="1101471" y="485654"/>
                </a:lnTo>
                <a:lnTo>
                  <a:pt x="1070672" y="452955"/>
                </a:lnTo>
                <a:lnTo>
                  <a:pt x="1038912" y="421194"/>
                </a:lnTo>
                <a:lnTo>
                  <a:pt x="1006212" y="390395"/>
                </a:lnTo>
                <a:lnTo>
                  <a:pt x="972597" y="360582"/>
                </a:lnTo>
                <a:lnTo>
                  <a:pt x="938089" y="331776"/>
                </a:lnTo>
                <a:lnTo>
                  <a:pt x="902712" y="304002"/>
                </a:lnTo>
                <a:lnTo>
                  <a:pt x="866489" y="277283"/>
                </a:lnTo>
                <a:lnTo>
                  <a:pt x="829443" y="251641"/>
                </a:lnTo>
                <a:lnTo>
                  <a:pt x="791597" y="227100"/>
                </a:lnTo>
                <a:lnTo>
                  <a:pt x="752975" y="203683"/>
                </a:lnTo>
                <a:lnTo>
                  <a:pt x="713599" y="181413"/>
                </a:lnTo>
                <a:lnTo>
                  <a:pt x="673493" y="160313"/>
                </a:lnTo>
                <a:lnTo>
                  <a:pt x="632679" y="140407"/>
                </a:lnTo>
                <a:lnTo>
                  <a:pt x="591181" y="121717"/>
                </a:lnTo>
                <a:lnTo>
                  <a:pt x="549023" y="104267"/>
                </a:lnTo>
                <a:lnTo>
                  <a:pt x="506227" y="88080"/>
                </a:lnTo>
                <a:lnTo>
                  <a:pt x="462816" y="73180"/>
                </a:lnTo>
                <a:lnTo>
                  <a:pt x="418814" y="59588"/>
                </a:lnTo>
                <a:lnTo>
                  <a:pt x="374243" y="47329"/>
                </a:lnTo>
                <a:lnTo>
                  <a:pt x="329127" y="36425"/>
                </a:lnTo>
                <a:lnTo>
                  <a:pt x="283490" y="26900"/>
                </a:lnTo>
                <a:lnTo>
                  <a:pt x="237353" y="18777"/>
                </a:lnTo>
                <a:lnTo>
                  <a:pt x="190741" y="12079"/>
                </a:lnTo>
                <a:lnTo>
                  <a:pt x="143677" y="6829"/>
                </a:lnTo>
                <a:lnTo>
                  <a:pt x="96183" y="3050"/>
                </a:lnTo>
                <a:lnTo>
                  <a:pt x="48283" y="766"/>
                </a:lnTo>
                <a:lnTo>
                  <a:pt x="0" y="0"/>
                </a:lnTo>
                <a:close/>
              </a:path>
            </a:pathLst>
          </a:custGeom>
          <a:solidFill>
            <a:srgbClr val="C7C8CA"/>
          </a:solidFill>
        </p:spPr>
        <p:txBody>
          <a:bodyPr wrap="square" lIns="0" tIns="0" rIns="0" bIns="0" rtlCol="0"/>
          <a:lstStyle/>
          <a:p>
            <a:endParaRPr/>
          </a:p>
        </p:txBody>
      </p:sp>
      <p:sp>
        <p:nvSpPr>
          <p:cNvPr id="14" name="object 14"/>
          <p:cNvSpPr/>
          <p:nvPr/>
        </p:nvSpPr>
        <p:spPr>
          <a:xfrm>
            <a:off x="13637130" y="3474784"/>
            <a:ext cx="1483360" cy="2983865"/>
          </a:xfrm>
          <a:custGeom>
            <a:avLst/>
            <a:gdLst/>
            <a:ahLst/>
            <a:cxnLst/>
            <a:rect l="l" t="t" r="r" b="b"/>
            <a:pathLst>
              <a:path w="1483359" h="2983865">
                <a:moveTo>
                  <a:pt x="1482855" y="0"/>
                </a:moveTo>
                <a:lnTo>
                  <a:pt x="1443585" y="623"/>
                </a:lnTo>
                <a:lnTo>
                  <a:pt x="1395685" y="2907"/>
                </a:lnTo>
                <a:lnTo>
                  <a:pt x="1348191" y="6686"/>
                </a:lnTo>
                <a:lnTo>
                  <a:pt x="1301127" y="11936"/>
                </a:lnTo>
                <a:lnTo>
                  <a:pt x="1254515" y="18634"/>
                </a:lnTo>
                <a:lnTo>
                  <a:pt x="1208378" y="26757"/>
                </a:lnTo>
                <a:lnTo>
                  <a:pt x="1162741" y="36282"/>
                </a:lnTo>
                <a:lnTo>
                  <a:pt x="1117625" y="47186"/>
                </a:lnTo>
                <a:lnTo>
                  <a:pt x="1073054" y="59445"/>
                </a:lnTo>
                <a:lnTo>
                  <a:pt x="1029052" y="73037"/>
                </a:lnTo>
                <a:lnTo>
                  <a:pt x="985641" y="87937"/>
                </a:lnTo>
                <a:lnTo>
                  <a:pt x="942845" y="104124"/>
                </a:lnTo>
                <a:lnTo>
                  <a:pt x="900687" y="121574"/>
                </a:lnTo>
                <a:lnTo>
                  <a:pt x="859189" y="140264"/>
                </a:lnTo>
                <a:lnTo>
                  <a:pt x="818375" y="160170"/>
                </a:lnTo>
                <a:lnTo>
                  <a:pt x="778269" y="181270"/>
                </a:lnTo>
                <a:lnTo>
                  <a:pt x="738893" y="203540"/>
                </a:lnTo>
                <a:lnTo>
                  <a:pt x="700271" y="226957"/>
                </a:lnTo>
                <a:lnTo>
                  <a:pt x="662425" y="251498"/>
                </a:lnTo>
                <a:lnTo>
                  <a:pt x="625379" y="277140"/>
                </a:lnTo>
                <a:lnTo>
                  <a:pt x="589156" y="303860"/>
                </a:lnTo>
                <a:lnTo>
                  <a:pt x="553779" y="331634"/>
                </a:lnTo>
                <a:lnTo>
                  <a:pt x="519271" y="360440"/>
                </a:lnTo>
                <a:lnTo>
                  <a:pt x="485656" y="390254"/>
                </a:lnTo>
                <a:lnTo>
                  <a:pt x="452956" y="421053"/>
                </a:lnTo>
                <a:lnTo>
                  <a:pt x="421196" y="452813"/>
                </a:lnTo>
                <a:lnTo>
                  <a:pt x="390397" y="485513"/>
                </a:lnTo>
                <a:lnTo>
                  <a:pt x="360583" y="519128"/>
                </a:lnTo>
                <a:lnTo>
                  <a:pt x="331777" y="553636"/>
                </a:lnTo>
                <a:lnTo>
                  <a:pt x="304003" y="589013"/>
                </a:lnTo>
                <a:lnTo>
                  <a:pt x="277283" y="625236"/>
                </a:lnTo>
                <a:lnTo>
                  <a:pt x="251641" y="662282"/>
                </a:lnTo>
                <a:lnTo>
                  <a:pt x="227100" y="700127"/>
                </a:lnTo>
                <a:lnTo>
                  <a:pt x="203683" y="738750"/>
                </a:lnTo>
                <a:lnTo>
                  <a:pt x="181413" y="778126"/>
                </a:lnTo>
                <a:lnTo>
                  <a:pt x="160313" y="818232"/>
                </a:lnTo>
                <a:lnTo>
                  <a:pt x="140407" y="859046"/>
                </a:lnTo>
                <a:lnTo>
                  <a:pt x="121717" y="900543"/>
                </a:lnTo>
                <a:lnTo>
                  <a:pt x="104267" y="942702"/>
                </a:lnTo>
                <a:lnTo>
                  <a:pt x="88081" y="985498"/>
                </a:lnTo>
                <a:lnTo>
                  <a:pt x="73180" y="1028909"/>
                </a:lnTo>
                <a:lnTo>
                  <a:pt x="59588" y="1072911"/>
                </a:lnTo>
                <a:lnTo>
                  <a:pt x="47329" y="1117482"/>
                </a:lnTo>
                <a:lnTo>
                  <a:pt x="36425" y="1162598"/>
                </a:lnTo>
                <a:lnTo>
                  <a:pt x="26900" y="1208235"/>
                </a:lnTo>
                <a:lnTo>
                  <a:pt x="18777" y="1254372"/>
                </a:lnTo>
                <a:lnTo>
                  <a:pt x="12079" y="1300984"/>
                </a:lnTo>
                <a:lnTo>
                  <a:pt x="6829" y="1348048"/>
                </a:lnTo>
                <a:lnTo>
                  <a:pt x="3050" y="1395542"/>
                </a:lnTo>
                <a:lnTo>
                  <a:pt x="766" y="1443442"/>
                </a:lnTo>
                <a:lnTo>
                  <a:pt x="0" y="1491725"/>
                </a:lnTo>
                <a:lnTo>
                  <a:pt x="766" y="1540008"/>
                </a:lnTo>
                <a:lnTo>
                  <a:pt x="3050" y="1587907"/>
                </a:lnTo>
                <a:lnTo>
                  <a:pt x="6829" y="1635400"/>
                </a:lnTo>
                <a:lnTo>
                  <a:pt x="12079" y="1682464"/>
                </a:lnTo>
                <a:lnTo>
                  <a:pt x="18777" y="1729076"/>
                </a:lnTo>
                <a:lnTo>
                  <a:pt x="26900" y="1775212"/>
                </a:lnTo>
                <a:lnTo>
                  <a:pt x="36425" y="1820849"/>
                </a:lnTo>
                <a:lnTo>
                  <a:pt x="47329" y="1865964"/>
                </a:lnTo>
                <a:lnTo>
                  <a:pt x="59588" y="1910534"/>
                </a:lnTo>
                <a:lnTo>
                  <a:pt x="73180" y="1954536"/>
                </a:lnTo>
                <a:lnTo>
                  <a:pt x="88081" y="1997946"/>
                </a:lnTo>
                <a:lnTo>
                  <a:pt x="104267" y="2040742"/>
                </a:lnTo>
                <a:lnTo>
                  <a:pt x="121717" y="2082900"/>
                </a:lnTo>
                <a:lnTo>
                  <a:pt x="140407" y="2124397"/>
                </a:lnTo>
                <a:lnTo>
                  <a:pt x="160313" y="2165210"/>
                </a:lnTo>
                <a:lnTo>
                  <a:pt x="181413" y="2205316"/>
                </a:lnTo>
                <a:lnTo>
                  <a:pt x="203683" y="2244692"/>
                </a:lnTo>
                <a:lnTo>
                  <a:pt x="227100" y="2283314"/>
                </a:lnTo>
                <a:lnTo>
                  <a:pt x="251641" y="2321160"/>
                </a:lnTo>
                <a:lnTo>
                  <a:pt x="277283" y="2358205"/>
                </a:lnTo>
                <a:lnTo>
                  <a:pt x="304003" y="2394428"/>
                </a:lnTo>
                <a:lnTo>
                  <a:pt x="331777" y="2429805"/>
                </a:lnTo>
                <a:lnTo>
                  <a:pt x="360583" y="2464312"/>
                </a:lnTo>
                <a:lnTo>
                  <a:pt x="390397" y="2497927"/>
                </a:lnTo>
                <a:lnTo>
                  <a:pt x="421196" y="2530626"/>
                </a:lnTo>
                <a:lnTo>
                  <a:pt x="452956" y="2562387"/>
                </a:lnTo>
                <a:lnTo>
                  <a:pt x="485656" y="2593186"/>
                </a:lnTo>
                <a:lnTo>
                  <a:pt x="519271" y="2622999"/>
                </a:lnTo>
                <a:lnTo>
                  <a:pt x="553779" y="2651805"/>
                </a:lnTo>
                <a:lnTo>
                  <a:pt x="589156" y="2679579"/>
                </a:lnTo>
                <a:lnTo>
                  <a:pt x="625379" y="2706299"/>
                </a:lnTo>
                <a:lnTo>
                  <a:pt x="662425" y="2731940"/>
                </a:lnTo>
                <a:lnTo>
                  <a:pt x="700271" y="2756482"/>
                </a:lnTo>
                <a:lnTo>
                  <a:pt x="738893" y="2779899"/>
                </a:lnTo>
                <a:lnTo>
                  <a:pt x="778269" y="2802169"/>
                </a:lnTo>
                <a:lnTo>
                  <a:pt x="818375" y="2823268"/>
                </a:lnTo>
                <a:lnTo>
                  <a:pt x="859189" y="2843174"/>
                </a:lnTo>
                <a:lnTo>
                  <a:pt x="900687" y="2861864"/>
                </a:lnTo>
                <a:lnTo>
                  <a:pt x="942845" y="2879314"/>
                </a:lnTo>
                <a:lnTo>
                  <a:pt x="985641" y="2895501"/>
                </a:lnTo>
                <a:lnTo>
                  <a:pt x="1029052" y="2910402"/>
                </a:lnTo>
                <a:lnTo>
                  <a:pt x="1073054" y="2923993"/>
                </a:lnTo>
                <a:lnTo>
                  <a:pt x="1117625" y="2936252"/>
                </a:lnTo>
                <a:lnTo>
                  <a:pt x="1162741" y="2947156"/>
                </a:lnTo>
                <a:lnTo>
                  <a:pt x="1208378" y="2956681"/>
                </a:lnTo>
                <a:lnTo>
                  <a:pt x="1254515" y="2964804"/>
                </a:lnTo>
                <a:lnTo>
                  <a:pt x="1301127" y="2971502"/>
                </a:lnTo>
                <a:lnTo>
                  <a:pt x="1348191" y="2976752"/>
                </a:lnTo>
                <a:lnTo>
                  <a:pt x="1395685" y="2980531"/>
                </a:lnTo>
                <a:lnTo>
                  <a:pt x="1443585" y="2982815"/>
                </a:lnTo>
                <a:lnTo>
                  <a:pt x="1482855" y="2983439"/>
                </a:lnTo>
                <a:lnTo>
                  <a:pt x="1482855" y="0"/>
                </a:lnTo>
                <a:close/>
              </a:path>
            </a:pathLst>
          </a:custGeom>
          <a:solidFill>
            <a:srgbClr val="C7C8CA"/>
          </a:solidFill>
        </p:spPr>
        <p:txBody>
          <a:bodyPr wrap="square" lIns="0" tIns="0" rIns="0" bIns="0" rtlCol="0"/>
          <a:lstStyle/>
          <a:p>
            <a:endParaRPr/>
          </a:p>
        </p:txBody>
      </p:sp>
      <p:sp>
        <p:nvSpPr>
          <p:cNvPr id="15" name="object 15"/>
          <p:cNvSpPr/>
          <p:nvPr/>
        </p:nvSpPr>
        <p:spPr>
          <a:xfrm>
            <a:off x="7569004" y="7"/>
            <a:ext cx="2502535" cy="2445385"/>
          </a:xfrm>
          <a:custGeom>
            <a:avLst/>
            <a:gdLst/>
            <a:ahLst/>
            <a:cxnLst/>
            <a:rect l="l" t="t" r="r" b="b"/>
            <a:pathLst>
              <a:path w="2502534" h="2445385">
                <a:moveTo>
                  <a:pt x="2501988" y="0"/>
                </a:moveTo>
                <a:lnTo>
                  <a:pt x="0" y="0"/>
                </a:lnTo>
                <a:lnTo>
                  <a:pt x="0" y="2445156"/>
                </a:lnTo>
                <a:lnTo>
                  <a:pt x="22872" y="2445156"/>
                </a:lnTo>
                <a:lnTo>
                  <a:pt x="71660" y="2444692"/>
                </a:lnTo>
                <a:lnTo>
                  <a:pt x="120219" y="2443305"/>
                </a:lnTo>
                <a:lnTo>
                  <a:pt x="168540" y="2441005"/>
                </a:lnTo>
                <a:lnTo>
                  <a:pt x="216615" y="2437799"/>
                </a:lnTo>
                <a:lnTo>
                  <a:pt x="264435" y="2433697"/>
                </a:lnTo>
                <a:lnTo>
                  <a:pt x="311991" y="2428705"/>
                </a:lnTo>
                <a:lnTo>
                  <a:pt x="359275" y="2422834"/>
                </a:lnTo>
                <a:lnTo>
                  <a:pt x="406279" y="2416092"/>
                </a:lnTo>
                <a:lnTo>
                  <a:pt x="452993" y="2408486"/>
                </a:lnTo>
                <a:lnTo>
                  <a:pt x="499409" y="2400026"/>
                </a:lnTo>
                <a:lnTo>
                  <a:pt x="545519" y="2390721"/>
                </a:lnTo>
                <a:lnTo>
                  <a:pt x="591314" y="2380577"/>
                </a:lnTo>
                <a:lnTo>
                  <a:pt x="636784" y="2369605"/>
                </a:lnTo>
                <a:lnTo>
                  <a:pt x="681923" y="2357812"/>
                </a:lnTo>
                <a:lnTo>
                  <a:pt x="726720" y="2345207"/>
                </a:lnTo>
                <a:lnTo>
                  <a:pt x="771167" y="2331799"/>
                </a:lnTo>
                <a:lnTo>
                  <a:pt x="815257" y="2317596"/>
                </a:lnTo>
                <a:lnTo>
                  <a:pt x="858979" y="2302606"/>
                </a:lnTo>
                <a:lnTo>
                  <a:pt x="902327" y="2286838"/>
                </a:lnTo>
                <a:lnTo>
                  <a:pt x="945290" y="2270301"/>
                </a:lnTo>
                <a:lnTo>
                  <a:pt x="987860" y="2253003"/>
                </a:lnTo>
                <a:lnTo>
                  <a:pt x="1030029" y="2234952"/>
                </a:lnTo>
                <a:lnTo>
                  <a:pt x="1071788" y="2216157"/>
                </a:lnTo>
                <a:lnTo>
                  <a:pt x="1113129" y="2196626"/>
                </a:lnTo>
                <a:lnTo>
                  <a:pt x="1154042" y="2176369"/>
                </a:lnTo>
                <a:lnTo>
                  <a:pt x="1194520" y="2155393"/>
                </a:lnTo>
                <a:lnTo>
                  <a:pt x="1234553" y="2133707"/>
                </a:lnTo>
                <a:lnTo>
                  <a:pt x="1274134" y="2111319"/>
                </a:lnTo>
                <a:lnTo>
                  <a:pt x="1313252" y="2088238"/>
                </a:lnTo>
                <a:lnTo>
                  <a:pt x="1351901" y="2064473"/>
                </a:lnTo>
                <a:lnTo>
                  <a:pt x="1390071" y="2040032"/>
                </a:lnTo>
                <a:lnTo>
                  <a:pt x="1427753" y="2014923"/>
                </a:lnTo>
                <a:lnTo>
                  <a:pt x="1464940" y="1989154"/>
                </a:lnTo>
                <a:lnTo>
                  <a:pt x="1501621" y="1962736"/>
                </a:lnTo>
                <a:lnTo>
                  <a:pt x="1537790" y="1935675"/>
                </a:lnTo>
                <a:lnTo>
                  <a:pt x="1573437" y="1907981"/>
                </a:lnTo>
                <a:lnTo>
                  <a:pt x="1608553" y="1879661"/>
                </a:lnTo>
                <a:lnTo>
                  <a:pt x="1643130" y="1850725"/>
                </a:lnTo>
                <a:lnTo>
                  <a:pt x="1677159" y="1821181"/>
                </a:lnTo>
                <a:lnTo>
                  <a:pt x="1710633" y="1791037"/>
                </a:lnTo>
                <a:lnTo>
                  <a:pt x="1743541" y="1760302"/>
                </a:lnTo>
                <a:lnTo>
                  <a:pt x="1775875" y="1728984"/>
                </a:lnTo>
                <a:lnTo>
                  <a:pt x="1807628" y="1697092"/>
                </a:lnTo>
                <a:lnTo>
                  <a:pt x="1838790" y="1664634"/>
                </a:lnTo>
                <a:lnTo>
                  <a:pt x="1869352" y="1631620"/>
                </a:lnTo>
                <a:lnTo>
                  <a:pt x="1899307" y="1598056"/>
                </a:lnTo>
                <a:lnTo>
                  <a:pt x="1928645" y="1563953"/>
                </a:lnTo>
                <a:lnTo>
                  <a:pt x="1957357" y="1529318"/>
                </a:lnTo>
                <a:lnTo>
                  <a:pt x="1985436" y="1494159"/>
                </a:lnTo>
                <a:lnTo>
                  <a:pt x="2012873" y="1458486"/>
                </a:lnTo>
                <a:lnTo>
                  <a:pt x="2039658" y="1422307"/>
                </a:lnTo>
                <a:lnTo>
                  <a:pt x="2065784" y="1385629"/>
                </a:lnTo>
                <a:lnTo>
                  <a:pt x="2091241" y="1348463"/>
                </a:lnTo>
                <a:lnTo>
                  <a:pt x="2116022" y="1310816"/>
                </a:lnTo>
                <a:lnTo>
                  <a:pt x="2140117" y="1272697"/>
                </a:lnTo>
                <a:lnTo>
                  <a:pt x="2163518" y="1234114"/>
                </a:lnTo>
                <a:lnTo>
                  <a:pt x="2186217" y="1195076"/>
                </a:lnTo>
                <a:lnTo>
                  <a:pt x="2208204" y="1155591"/>
                </a:lnTo>
                <a:lnTo>
                  <a:pt x="2229471" y="1115668"/>
                </a:lnTo>
                <a:lnTo>
                  <a:pt x="2250010" y="1075315"/>
                </a:lnTo>
                <a:lnTo>
                  <a:pt x="2269811" y="1034540"/>
                </a:lnTo>
                <a:lnTo>
                  <a:pt x="2288867" y="993353"/>
                </a:lnTo>
                <a:lnTo>
                  <a:pt x="2307168" y="951762"/>
                </a:lnTo>
                <a:lnTo>
                  <a:pt x="2324707" y="909775"/>
                </a:lnTo>
                <a:lnTo>
                  <a:pt x="2341474" y="867401"/>
                </a:lnTo>
                <a:lnTo>
                  <a:pt x="2357460" y="824648"/>
                </a:lnTo>
                <a:lnTo>
                  <a:pt x="2372658" y="781524"/>
                </a:lnTo>
                <a:lnTo>
                  <a:pt x="2387059" y="738039"/>
                </a:lnTo>
                <a:lnTo>
                  <a:pt x="2400653" y="694200"/>
                </a:lnTo>
                <a:lnTo>
                  <a:pt x="2413433" y="650017"/>
                </a:lnTo>
                <a:lnTo>
                  <a:pt x="2425389" y="605497"/>
                </a:lnTo>
                <a:lnTo>
                  <a:pt x="2436514" y="560649"/>
                </a:lnTo>
                <a:lnTo>
                  <a:pt x="2446798" y="515483"/>
                </a:lnTo>
                <a:lnTo>
                  <a:pt x="2456233" y="470005"/>
                </a:lnTo>
                <a:lnTo>
                  <a:pt x="2464810" y="424225"/>
                </a:lnTo>
                <a:lnTo>
                  <a:pt x="2472521" y="378151"/>
                </a:lnTo>
                <a:lnTo>
                  <a:pt x="2479357" y="331791"/>
                </a:lnTo>
                <a:lnTo>
                  <a:pt x="2485310" y="285155"/>
                </a:lnTo>
                <a:lnTo>
                  <a:pt x="2490370" y="238251"/>
                </a:lnTo>
                <a:lnTo>
                  <a:pt x="2494530" y="191086"/>
                </a:lnTo>
                <a:lnTo>
                  <a:pt x="2497780" y="143670"/>
                </a:lnTo>
                <a:lnTo>
                  <a:pt x="2500112" y="96012"/>
                </a:lnTo>
                <a:lnTo>
                  <a:pt x="2501518" y="48119"/>
                </a:lnTo>
                <a:lnTo>
                  <a:pt x="2501988" y="0"/>
                </a:lnTo>
                <a:close/>
              </a:path>
            </a:pathLst>
          </a:custGeom>
          <a:solidFill>
            <a:srgbClr val="C7C8CA"/>
          </a:solidFill>
        </p:spPr>
        <p:txBody>
          <a:bodyPr wrap="square" lIns="0" tIns="0" rIns="0" bIns="0" rtlCol="0"/>
          <a:lstStyle/>
          <a:p>
            <a:endParaRPr/>
          </a:p>
        </p:txBody>
      </p:sp>
      <p:sp>
        <p:nvSpPr>
          <p:cNvPr id="16" name="object 16"/>
          <p:cNvSpPr txBox="1"/>
          <p:nvPr/>
        </p:nvSpPr>
        <p:spPr>
          <a:xfrm>
            <a:off x="9759162" y="498880"/>
            <a:ext cx="3197860" cy="228268"/>
          </a:xfrm>
          <a:prstGeom prst="rect">
            <a:avLst/>
          </a:prstGeom>
        </p:spPr>
        <p:txBody>
          <a:bodyPr vert="horz" wrap="square" lIns="0" tIns="12700" rIns="0" bIns="0" rtlCol="0">
            <a:spAutoFit/>
          </a:bodyPr>
          <a:lstStyle/>
          <a:p>
            <a:pPr marL="12700" algn="ctr">
              <a:lnSpc>
                <a:spcPct val="100000"/>
              </a:lnSpc>
              <a:spcBef>
                <a:spcPts val="100"/>
              </a:spcBef>
            </a:pPr>
            <a:r>
              <a:rPr lang="nl-NL" sz="1400" b="1" spc="-10" dirty="0">
                <a:solidFill>
                  <a:srgbClr val="7197C6"/>
                </a:solidFill>
                <a:latin typeface="Futura"/>
                <a:cs typeface="Futura"/>
              </a:rPr>
              <a:t>GRAPEFRUIT ZAAD EXTRACT</a:t>
            </a:r>
            <a:endParaRPr sz="1400" dirty="0">
              <a:solidFill>
                <a:srgbClr val="7197C6"/>
              </a:solidFill>
              <a:latin typeface="Futura"/>
              <a:cs typeface="Futura"/>
            </a:endParaRPr>
          </a:p>
        </p:txBody>
      </p:sp>
      <p:sp>
        <p:nvSpPr>
          <p:cNvPr id="17" name="object 17"/>
          <p:cNvSpPr txBox="1"/>
          <p:nvPr/>
        </p:nvSpPr>
        <p:spPr>
          <a:xfrm>
            <a:off x="7925299" y="788441"/>
            <a:ext cx="6868795" cy="2813591"/>
          </a:xfrm>
          <a:prstGeom prst="rect">
            <a:avLst/>
          </a:prstGeom>
        </p:spPr>
        <p:txBody>
          <a:bodyPr vert="horz" wrap="square" lIns="0" tIns="12700" rIns="0" bIns="0" rtlCol="0">
            <a:spAutoFit/>
          </a:bodyPr>
          <a:lstStyle/>
          <a:p>
            <a:pPr marL="12700" marR="5080" algn="just">
              <a:lnSpc>
                <a:spcPct val="100000"/>
              </a:lnSpc>
              <a:spcBef>
                <a:spcPts val="100"/>
              </a:spcBef>
            </a:pPr>
            <a:r>
              <a:rPr lang="nl-NL" sz="1400" spc="-10" dirty="0">
                <a:solidFill>
                  <a:srgbClr val="231F20"/>
                </a:solidFill>
                <a:latin typeface="Futura-Medium"/>
                <a:cs typeface="Futura-Medium"/>
              </a:rPr>
              <a:t>Van grapefruitzaadextract is aangetoond dat het uitstekende natuurlijke antimicrobiële eigenschappen heeft, met een breed spectrum: antibacterieel (actief tegen ongeveer 800 bacteriestammen, waaronder Gram + en Gram-), antiviraal, antischimmel (tegen meer dan 100 giststammen en schimmels, waaronder Candida </a:t>
            </a:r>
            <a:r>
              <a:rPr lang="nl-NL" sz="1400" spc="-10" dirty="0" err="1">
                <a:solidFill>
                  <a:srgbClr val="231F20"/>
                </a:solidFill>
                <a:latin typeface="Futura-Medium"/>
                <a:cs typeface="Futura-Medium"/>
              </a:rPr>
              <a:t>albicans</a:t>
            </a:r>
            <a:r>
              <a:rPr lang="nl-NL" sz="1400" spc="-10" dirty="0">
                <a:solidFill>
                  <a:srgbClr val="231F20"/>
                </a:solidFill>
                <a:latin typeface="Futura-Medium"/>
                <a:cs typeface="Futura-Medium"/>
              </a:rPr>
              <a:t>) en </a:t>
            </a:r>
            <a:r>
              <a:rPr lang="nl-NL" sz="1400" spc="-10" dirty="0" err="1">
                <a:solidFill>
                  <a:srgbClr val="231F20"/>
                </a:solidFill>
                <a:latin typeface="Futura-Medium"/>
                <a:cs typeface="Futura-Medium"/>
              </a:rPr>
              <a:t>parasiticiden</a:t>
            </a:r>
            <a:r>
              <a:rPr lang="nl-NL" sz="1400" spc="-10" dirty="0">
                <a:solidFill>
                  <a:srgbClr val="231F20"/>
                </a:solidFill>
                <a:latin typeface="Futura-Medium"/>
                <a:cs typeface="Futura-Medium"/>
              </a:rPr>
              <a:t>. Het voordeel van het gebruik ervan, in vergelijking met synthetische drugs, vloeit voort uit de opmerkelijke werkzaamheid en buitengewone selectiviteit tegen pathogenen, om de fysiologische bacteriële flora te beschermen, geassocieerd met een gebrek aan toxiciteit. Het bevat een hoge concentratie </a:t>
            </a:r>
            <a:r>
              <a:rPr lang="nl-NL" sz="1400" spc="-10" dirty="0" err="1">
                <a:solidFill>
                  <a:srgbClr val="231F20"/>
                </a:solidFill>
                <a:latin typeface="Futura-Medium"/>
                <a:cs typeface="Futura-Medium"/>
              </a:rPr>
              <a:t>bioflavonoïden</a:t>
            </a:r>
            <a:r>
              <a:rPr lang="nl-NL" sz="1400" spc="-10" dirty="0">
                <a:solidFill>
                  <a:srgbClr val="231F20"/>
                </a:solidFill>
                <a:latin typeface="Futura-Medium"/>
                <a:cs typeface="Futura-Medium"/>
              </a:rPr>
              <a:t> en zijn bacteriedodende werking komt tot uiting op het celmembraan van micro-organismen, waardoor hun permeabiliteit en enzymatische activiteiten worden gewijzigd, totdat het micro-organisme sterft. De antiseptische werking is ook relevant voor uitwendig gebruik: toegevoegd aan cosmetische producten oefent het een effectieve natuurlijke desinfecterende werking uit zonder de huid te beschadigen.</a:t>
            </a:r>
            <a:endParaRPr sz="1400" dirty="0">
              <a:latin typeface="Futura-Medium"/>
              <a:cs typeface="Futura-Medium"/>
            </a:endParaRPr>
          </a:p>
        </p:txBody>
      </p:sp>
      <p:sp>
        <p:nvSpPr>
          <p:cNvPr id="18" name="object 18"/>
          <p:cNvSpPr txBox="1"/>
          <p:nvPr/>
        </p:nvSpPr>
        <p:spPr>
          <a:xfrm>
            <a:off x="10566584" y="4244434"/>
            <a:ext cx="1483359" cy="228268"/>
          </a:xfrm>
          <a:prstGeom prst="rect">
            <a:avLst/>
          </a:prstGeom>
        </p:spPr>
        <p:txBody>
          <a:bodyPr vert="horz" wrap="square" lIns="0" tIns="12700" rIns="0" bIns="0" rtlCol="0">
            <a:spAutoFit/>
          </a:bodyPr>
          <a:lstStyle/>
          <a:p>
            <a:pPr marL="12700">
              <a:lnSpc>
                <a:spcPct val="100000"/>
              </a:lnSpc>
              <a:spcBef>
                <a:spcPts val="100"/>
              </a:spcBef>
            </a:pPr>
            <a:r>
              <a:rPr lang="nl-NL" sz="1400" b="1" dirty="0">
                <a:solidFill>
                  <a:srgbClr val="7197C6"/>
                </a:solidFill>
                <a:latin typeface="Futura"/>
                <a:cs typeface="Futura"/>
              </a:rPr>
              <a:t>KOMKOMMER</a:t>
            </a:r>
            <a:endParaRPr sz="1400" dirty="0">
              <a:solidFill>
                <a:srgbClr val="7197C6"/>
              </a:solidFill>
              <a:latin typeface="Futura"/>
              <a:cs typeface="Futura"/>
            </a:endParaRPr>
          </a:p>
        </p:txBody>
      </p:sp>
      <p:sp>
        <p:nvSpPr>
          <p:cNvPr id="19" name="object 19"/>
          <p:cNvSpPr txBox="1"/>
          <p:nvPr/>
        </p:nvSpPr>
        <p:spPr>
          <a:xfrm>
            <a:off x="7871300" y="4541440"/>
            <a:ext cx="6868795" cy="2382704"/>
          </a:xfrm>
          <a:prstGeom prst="rect">
            <a:avLst/>
          </a:prstGeom>
        </p:spPr>
        <p:txBody>
          <a:bodyPr vert="horz" wrap="square" lIns="0" tIns="12700" rIns="0" bIns="0" rtlCol="0">
            <a:spAutoFit/>
          </a:bodyPr>
          <a:lstStyle/>
          <a:p>
            <a:pPr marL="12700" marR="5080" algn="just">
              <a:lnSpc>
                <a:spcPct val="100000"/>
              </a:lnSpc>
              <a:spcBef>
                <a:spcPts val="100"/>
              </a:spcBef>
            </a:pPr>
            <a:r>
              <a:rPr lang="nl-NL" sz="1400" dirty="0">
                <a:solidFill>
                  <a:srgbClr val="231F20"/>
                </a:solidFill>
                <a:latin typeface="Futura-Medium"/>
                <a:cs typeface="Futura-Medium"/>
              </a:rPr>
              <a:t>Komkommer is de vrucht van de gelijknamige plant. Komkommers zijn rijk aan water en minerale zouten waardoor ze bijzonder verfrissend en zuiverend zijn. Komkommer is ook erg goed voor de huidverzorging. De remedie van een oude grootmoeder omvatte het gebruik van plakjes komkommer op de ogen om zwelling te bestrijden en het uiterlijk van de huid rond vermoeide ogen te verjongen, wallen en donkere kringen te verminderen. Dankzij zijn sterk hydraterende, verzachtende, ontstekingsremmende, verfrissende en jeukwerende eigenschappen, kalmeert het de rode en geïrriteerde huid, een kostbare bondgenoot in geval van erytheem van verschillende etiologie, zelfs voor zonnebrand. De rijkdom aan zwavel, met decongestivum eigenschappen, maakt het ook een waardevolle bondgenoot voor het verlichten van ouderdomsvlekken en het stralender maken van de huid.</a:t>
            </a:r>
            <a:endParaRPr sz="1400" dirty="0">
              <a:latin typeface="Futura-Medium"/>
              <a:cs typeface="Futura-Medium"/>
            </a:endParaRPr>
          </a:p>
        </p:txBody>
      </p:sp>
      <p:sp>
        <p:nvSpPr>
          <p:cNvPr id="20" name="object 20"/>
          <p:cNvSpPr txBox="1"/>
          <p:nvPr/>
        </p:nvSpPr>
        <p:spPr>
          <a:xfrm>
            <a:off x="9457509" y="7853724"/>
            <a:ext cx="3650296" cy="228268"/>
          </a:xfrm>
          <a:prstGeom prst="rect">
            <a:avLst/>
          </a:prstGeom>
        </p:spPr>
        <p:txBody>
          <a:bodyPr vert="horz" wrap="square" lIns="0" tIns="12700" rIns="0" bIns="0" rtlCol="0">
            <a:spAutoFit/>
          </a:bodyPr>
          <a:lstStyle/>
          <a:p>
            <a:pPr marL="12700">
              <a:lnSpc>
                <a:spcPct val="100000"/>
              </a:lnSpc>
              <a:spcBef>
                <a:spcPts val="100"/>
              </a:spcBef>
            </a:pPr>
            <a:r>
              <a:rPr lang="nl-NL" sz="1400" b="1" dirty="0">
                <a:solidFill>
                  <a:srgbClr val="7197C6"/>
                </a:solidFill>
                <a:latin typeface="Futura"/>
                <a:cs typeface="Futura"/>
              </a:rPr>
              <a:t>ZOETE SINAASAPPEL ESSENTIËLE OLIE</a:t>
            </a:r>
            <a:endParaRPr sz="1400" dirty="0">
              <a:solidFill>
                <a:srgbClr val="7197C6"/>
              </a:solidFill>
              <a:latin typeface="Futura"/>
              <a:cs typeface="Futura"/>
            </a:endParaRPr>
          </a:p>
        </p:txBody>
      </p:sp>
      <p:sp>
        <p:nvSpPr>
          <p:cNvPr id="21" name="object 21"/>
          <p:cNvSpPr txBox="1"/>
          <p:nvPr/>
        </p:nvSpPr>
        <p:spPr>
          <a:xfrm>
            <a:off x="7871300" y="8132440"/>
            <a:ext cx="6869430" cy="2167260"/>
          </a:xfrm>
          <a:prstGeom prst="rect">
            <a:avLst/>
          </a:prstGeom>
        </p:spPr>
        <p:txBody>
          <a:bodyPr vert="horz" wrap="square" lIns="0" tIns="12700" rIns="0" bIns="0" rtlCol="0">
            <a:spAutoFit/>
          </a:bodyPr>
          <a:lstStyle/>
          <a:p>
            <a:pPr marL="12700" marR="5080" algn="just">
              <a:lnSpc>
                <a:spcPct val="100000"/>
              </a:lnSpc>
              <a:spcBef>
                <a:spcPts val="100"/>
              </a:spcBef>
            </a:pPr>
            <a:r>
              <a:rPr lang="nl-NL" sz="1400" spc="-25" dirty="0">
                <a:solidFill>
                  <a:srgbClr val="231F20"/>
                </a:solidFill>
                <a:latin typeface="Futura-Medium"/>
                <a:cs typeface="Futura-Medium"/>
              </a:rPr>
              <a:t>De etherische olie van zoete sinaasappel wordt gewonnen door koude persing van de buitenste schil van de bijna rijpe vrucht. Het is. gebruikt in </a:t>
            </a:r>
            <a:r>
              <a:rPr lang="nl-NL" sz="1400" spc="-25" dirty="0" err="1">
                <a:solidFill>
                  <a:srgbClr val="231F20"/>
                </a:solidFill>
                <a:latin typeface="Futura-Medium"/>
                <a:cs typeface="Futura-Medium"/>
              </a:rPr>
              <a:t>Lenimax</a:t>
            </a:r>
            <a:r>
              <a:rPr lang="nl-NL" sz="1400" spc="-25" dirty="0">
                <a:solidFill>
                  <a:srgbClr val="231F20"/>
                </a:solidFill>
                <a:latin typeface="Futura-Medium"/>
                <a:cs typeface="Futura-Medium"/>
              </a:rPr>
              <a:t> is een 100% pure natuurlijke olie. Het is krampstillend, </a:t>
            </a:r>
            <a:r>
              <a:rPr lang="nl-NL" sz="1400" spc="-25" dirty="0" err="1">
                <a:solidFill>
                  <a:srgbClr val="231F20"/>
                </a:solidFill>
                <a:latin typeface="Futura-Medium"/>
                <a:cs typeface="Futura-Medium"/>
              </a:rPr>
              <a:t>zenuwkalmerend</a:t>
            </a:r>
            <a:r>
              <a:rPr lang="nl-NL" sz="1400" spc="-25" dirty="0">
                <a:solidFill>
                  <a:srgbClr val="231F20"/>
                </a:solidFill>
                <a:latin typeface="Futura-Medium"/>
                <a:cs typeface="Futura-Medium"/>
              </a:rPr>
              <a:t>, antidepressivum, spijsvertering, diureticum, anti-cellulitis, antiseptisch, stimulerend voor de </a:t>
            </a:r>
            <a:r>
              <a:rPr lang="nl-NL" sz="1400" spc="-25" dirty="0" err="1">
                <a:solidFill>
                  <a:srgbClr val="231F20"/>
                </a:solidFill>
                <a:latin typeface="Futura-Medium"/>
                <a:cs typeface="Futura-Medium"/>
              </a:rPr>
              <a:t>immuunafweer</a:t>
            </a:r>
            <a:r>
              <a:rPr lang="nl-NL" sz="1400" spc="-25" dirty="0">
                <a:solidFill>
                  <a:srgbClr val="231F20"/>
                </a:solidFill>
                <a:latin typeface="Futura-Medium"/>
                <a:cs typeface="Futura-Medium"/>
              </a:rPr>
              <a:t>, tonicum voor de bloedsomloop en het hart. Het werkt ook effectief op de huid dankzij de elastische, gladmakende en hydraterende werking: het bestrijdt rimpels en vergemakkelijkt de </a:t>
            </a:r>
            <a:r>
              <a:rPr lang="nl-NL" sz="1400" spc="-25" dirty="0" err="1">
                <a:solidFill>
                  <a:srgbClr val="231F20"/>
                </a:solidFill>
                <a:latin typeface="Futura-Medium"/>
                <a:cs typeface="Futura-Medium"/>
              </a:rPr>
              <a:t>celvernieuwing</a:t>
            </a:r>
            <a:r>
              <a:rPr lang="nl-NL" sz="1400" spc="-25" dirty="0">
                <a:solidFill>
                  <a:srgbClr val="231F20"/>
                </a:solidFill>
                <a:latin typeface="Futura-Medium"/>
                <a:cs typeface="Futura-Medium"/>
              </a:rPr>
              <a:t>, verstevigt de weefsels, brengt een doffe huid in evenwicht en bestrijdt eczeem en dermatose. Voedt de weefsels diep en verstevigt de huid van het lichaam met een heerlijke stimulerende werking. Het heeft ook een effectieve bacteriedodende werking.</a:t>
            </a:r>
            <a:endParaRPr sz="1400" dirty="0">
              <a:latin typeface="Futura-Medium"/>
              <a:cs typeface="Futura-Medium"/>
            </a:endParaRPr>
          </a:p>
        </p:txBody>
      </p:sp>
      <p:sp>
        <p:nvSpPr>
          <p:cNvPr id="22" name="object 22"/>
          <p:cNvSpPr/>
          <p:nvPr/>
        </p:nvSpPr>
        <p:spPr>
          <a:xfrm>
            <a:off x="13029000" y="623860"/>
            <a:ext cx="1722120" cy="0"/>
          </a:xfrm>
          <a:custGeom>
            <a:avLst/>
            <a:gdLst/>
            <a:ahLst/>
            <a:cxnLst/>
            <a:rect l="l" t="t" r="r" b="b"/>
            <a:pathLst>
              <a:path w="1722119">
                <a:moveTo>
                  <a:pt x="0" y="0"/>
                </a:moveTo>
                <a:lnTo>
                  <a:pt x="1721993" y="0"/>
                </a:lnTo>
              </a:path>
            </a:pathLst>
          </a:custGeom>
          <a:ln w="38100">
            <a:solidFill>
              <a:srgbClr val="7197C6"/>
            </a:solidFill>
          </a:ln>
        </p:spPr>
        <p:txBody>
          <a:bodyPr wrap="square" lIns="0" tIns="0" rIns="0" bIns="0" rtlCol="0"/>
          <a:lstStyle/>
          <a:p>
            <a:endParaRPr/>
          </a:p>
        </p:txBody>
      </p:sp>
      <p:sp>
        <p:nvSpPr>
          <p:cNvPr id="23" name="object 23"/>
          <p:cNvSpPr/>
          <p:nvPr/>
        </p:nvSpPr>
        <p:spPr>
          <a:xfrm>
            <a:off x="12211049" y="4335708"/>
            <a:ext cx="2485984" cy="45719"/>
          </a:xfrm>
          <a:custGeom>
            <a:avLst/>
            <a:gdLst/>
            <a:ahLst/>
            <a:cxnLst/>
            <a:rect l="l" t="t" r="r" b="b"/>
            <a:pathLst>
              <a:path w="2820034">
                <a:moveTo>
                  <a:pt x="0" y="0"/>
                </a:moveTo>
                <a:lnTo>
                  <a:pt x="2819996" y="0"/>
                </a:lnTo>
              </a:path>
            </a:pathLst>
          </a:custGeom>
          <a:ln w="38099">
            <a:solidFill>
              <a:srgbClr val="7197C6"/>
            </a:solidFill>
          </a:ln>
        </p:spPr>
        <p:txBody>
          <a:bodyPr wrap="square" lIns="0" tIns="0" rIns="0" bIns="0" rtlCol="0"/>
          <a:lstStyle/>
          <a:p>
            <a:endParaRPr/>
          </a:p>
        </p:txBody>
      </p:sp>
      <p:sp>
        <p:nvSpPr>
          <p:cNvPr id="24" name="object 24"/>
          <p:cNvSpPr/>
          <p:nvPr/>
        </p:nvSpPr>
        <p:spPr>
          <a:xfrm>
            <a:off x="13205135" y="7967858"/>
            <a:ext cx="1492250" cy="0"/>
          </a:xfrm>
          <a:custGeom>
            <a:avLst/>
            <a:gdLst/>
            <a:ahLst/>
            <a:cxnLst/>
            <a:rect l="l" t="t" r="r" b="b"/>
            <a:pathLst>
              <a:path w="1492250">
                <a:moveTo>
                  <a:pt x="0" y="0"/>
                </a:moveTo>
                <a:lnTo>
                  <a:pt x="1491869" y="0"/>
                </a:lnTo>
              </a:path>
            </a:pathLst>
          </a:custGeom>
          <a:ln w="38100">
            <a:solidFill>
              <a:srgbClr val="7197C6"/>
            </a:solidFill>
          </a:ln>
        </p:spPr>
        <p:txBody>
          <a:bodyPr wrap="square" lIns="0" tIns="0" rIns="0" bIns="0" rtlCol="0"/>
          <a:lstStyle/>
          <a:p>
            <a:endParaRPr/>
          </a:p>
        </p:txBody>
      </p:sp>
      <p:sp>
        <p:nvSpPr>
          <p:cNvPr id="25" name="object 25"/>
          <p:cNvSpPr/>
          <p:nvPr/>
        </p:nvSpPr>
        <p:spPr>
          <a:xfrm>
            <a:off x="7974000" y="623860"/>
            <a:ext cx="1722120" cy="0"/>
          </a:xfrm>
          <a:custGeom>
            <a:avLst/>
            <a:gdLst/>
            <a:ahLst/>
            <a:cxnLst/>
            <a:rect l="l" t="t" r="r" b="b"/>
            <a:pathLst>
              <a:path w="1722120">
                <a:moveTo>
                  <a:pt x="0" y="0"/>
                </a:moveTo>
                <a:lnTo>
                  <a:pt x="1722005" y="0"/>
                </a:lnTo>
              </a:path>
            </a:pathLst>
          </a:custGeom>
          <a:ln w="38100">
            <a:solidFill>
              <a:srgbClr val="7197C6"/>
            </a:solidFill>
          </a:ln>
        </p:spPr>
        <p:txBody>
          <a:bodyPr wrap="square" lIns="0" tIns="0" rIns="0" bIns="0" rtlCol="0"/>
          <a:lstStyle/>
          <a:p>
            <a:endParaRPr/>
          </a:p>
        </p:txBody>
      </p:sp>
      <p:sp>
        <p:nvSpPr>
          <p:cNvPr id="26" name="object 26"/>
          <p:cNvSpPr/>
          <p:nvPr/>
        </p:nvSpPr>
        <p:spPr>
          <a:xfrm>
            <a:off x="7919999" y="4376857"/>
            <a:ext cx="2485479" cy="45719"/>
          </a:xfrm>
          <a:custGeom>
            <a:avLst/>
            <a:gdLst/>
            <a:ahLst/>
            <a:cxnLst/>
            <a:rect l="l" t="t" r="r" b="b"/>
            <a:pathLst>
              <a:path w="2820034">
                <a:moveTo>
                  <a:pt x="0" y="0"/>
                </a:moveTo>
                <a:lnTo>
                  <a:pt x="2819996" y="0"/>
                </a:lnTo>
              </a:path>
            </a:pathLst>
          </a:custGeom>
          <a:ln w="38099">
            <a:solidFill>
              <a:srgbClr val="7197C6"/>
            </a:solidFill>
          </a:ln>
        </p:spPr>
        <p:txBody>
          <a:bodyPr wrap="square" lIns="0" tIns="0" rIns="0" bIns="0" rtlCol="0"/>
          <a:lstStyle/>
          <a:p>
            <a:endParaRPr/>
          </a:p>
        </p:txBody>
      </p:sp>
      <p:sp>
        <p:nvSpPr>
          <p:cNvPr id="27" name="object 27"/>
          <p:cNvSpPr/>
          <p:nvPr/>
        </p:nvSpPr>
        <p:spPr>
          <a:xfrm>
            <a:off x="7919999" y="7967858"/>
            <a:ext cx="1440180" cy="0"/>
          </a:xfrm>
          <a:custGeom>
            <a:avLst/>
            <a:gdLst/>
            <a:ahLst/>
            <a:cxnLst/>
            <a:rect l="l" t="t" r="r" b="b"/>
            <a:pathLst>
              <a:path w="1440179">
                <a:moveTo>
                  <a:pt x="0" y="0"/>
                </a:moveTo>
                <a:lnTo>
                  <a:pt x="1440002" y="0"/>
                </a:lnTo>
              </a:path>
            </a:pathLst>
          </a:custGeom>
          <a:ln w="38100">
            <a:solidFill>
              <a:srgbClr val="7197C6"/>
            </a:solidFill>
          </a:ln>
        </p:spPr>
        <p:txBody>
          <a:bodyPr wrap="square" lIns="0" tIns="0" rIns="0" bIns="0" rtlCol="0"/>
          <a:lstStyle/>
          <a:p>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852</TotalTime>
  <Words>1736</Words>
  <Application>Microsoft Macintosh PowerPoint</Application>
  <PresentationFormat>Aangepast</PresentationFormat>
  <Paragraphs>69</Paragraphs>
  <Slides>2</Slides>
  <Notes>2</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2</vt:i4>
      </vt:variant>
    </vt:vector>
  </HeadingPairs>
  <TitlesOfParts>
    <vt:vector size="10" baseType="lpstr">
      <vt:lpstr>Arial</vt:lpstr>
      <vt:lpstr>Calibri</vt:lpstr>
      <vt:lpstr>Futura</vt:lpstr>
      <vt:lpstr>FUTURA MEDIUM</vt:lpstr>
      <vt:lpstr>FUTURA MEDIUM</vt:lpstr>
      <vt:lpstr>Futura-Medium</vt:lpstr>
      <vt:lpstr>Times New Roman</vt:lpstr>
      <vt:lpstr>Office Theme</vt:lpstr>
      <vt:lpstr>LENIMAX</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LENIMAX</dc:title>
  <cp:lastModifiedBy>Ruurd Jellema</cp:lastModifiedBy>
  <cp:revision>4</cp:revision>
  <dcterms:created xsi:type="dcterms:W3CDTF">2021-08-13T15:42:10Z</dcterms:created>
  <dcterms:modified xsi:type="dcterms:W3CDTF">2021-09-22T12:44:43Z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2021-04-21T00:00:00Z</vt:filetime>
  </property>
  <property fmtid="{D5CDD505-2E9C-101B-9397-08002B2CF9AE}" pid="3" name="Creator">
    <vt:lpwstr>Adobe InDesign 16.2 (Macintosh)</vt:lpwstr>
  </property>
  <property fmtid="{D5CDD505-2E9C-101B-9397-08002B2CF9AE}" pid="4" name="LastSaved">
    <vt:filetime>2021-08-13T00:00:00Z</vt:filetime>
  </property>
</Properties>
</file>