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5125700" cy="10693400"/>
  <p:notesSz cx="15125700" cy="10693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97C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p:cViewPr>
        <p:scale>
          <a:sx n="135" d="100"/>
          <a:sy n="135" d="100"/>
        </p:scale>
        <p:origin x="-3480" y="-13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542000" y="7658708"/>
            <a:ext cx="1011555" cy="2023110"/>
          </a:xfrm>
          <a:custGeom>
            <a:avLst/>
            <a:gdLst/>
            <a:ahLst/>
            <a:cxnLst/>
            <a:rect l="l" t="t" r="r" b="b"/>
            <a:pathLst>
              <a:path w="1011554" h="2023109">
                <a:moveTo>
                  <a:pt x="0" y="0"/>
                </a:moveTo>
                <a:lnTo>
                  <a:pt x="0" y="2022830"/>
                </a:lnTo>
                <a:lnTo>
                  <a:pt x="47611" y="2021729"/>
                </a:lnTo>
                <a:lnTo>
                  <a:pt x="94656" y="2018459"/>
                </a:lnTo>
                <a:lnTo>
                  <a:pt x="141086" y="2013068"/>
                </a:lnTo>
                <a:lnTo>
                  <a:pt x="186852" y="2005605"/>
                </a:lnTo>
                <a:lnTo>
                  <a:pt x="231906" y="1996118"/>
                </a:lnTo>
                <a:lnTo>
                  <a:pt x="276199" y="1984656"/>
                </a:lnTo>
                <a:lnTo>
                  <a:pt x="319683" y="1971267"/>
                </a:lnTo>
                <a:lnTo>
                  <a:pt x="362309" y="1956000"/>
                </a:lnTo>
                <a:lnTo>
                  <a:pt x="404028" y="1938905"/>
                </a:lnTo>
                <a:lnTo>
                  <a:pt x="444792" y="1920028"/>
                </a:lnTo>
                <a:lnTo>
                  <a:pt x="484553" y="1899419"/>
                </a:lnTo>
                <a:lnTo>
                  <a:pt x="523261" y="1877126"/>
                </a:lnTo>
                <a:lnTo>
                  <a:pt x="560868" y="1853198"/>
                </a:lnTo>
                <a:lnTo>
                  <a:pt x="597326" y="1827684"/>
                </a:lnTo>
                <a:lnTo>
                  <a:pt x="632586" y="1800632"/>
                </a:lnTo>
                <a:lnTo>
                  <a:pt x="666599" y="1772090"/>
                </a:lnTo>
                <a:lnTo>
                  <a:pt x="699318" y="1742108"/>
                </a:lnTo>
                <a:lnTo>
                  <a:pt x="730693" y="1710733"/>
                </a:lnTo>
                <a:lnTo>
                  <a:pt x="760675" y="1678015"/>
                </a:lnTo>
                <a:lnTo>
                  <a:pt x="789217" y="1644001"/>
                </a:lnTo>
                <a:lnTo>
                  <a:pt x="816269" y="1608741"/>
                </a:lnTo>
                <a:lnTo>
                  <a:pt x="841783" y="1572283"/>
                </a:lnTo>
                <a:lnTo>
                  <a:pt x="865711" y="1534676"/>
                </a:lnTo>
                <a:lnTo>
                  <a:pt x="888004" y="1495968"/>
                </a:lnTo>
                <a:lnTo>
                  <a:pt x="908612" y="1456207"/>
                </a:lnTo>
                <a:lnTo>
                  <a:pt x="927489" y="1415443"/>
                </a:lnTo>
                <a:lnTo>
                  <a:pt x="944585" y="1373724"/>
                </a:lnTo>
                <a:lnTo>
                  <a:pt x="959852" y="1331098"/>
                </a:lnTo>
                <a:lnTo>
                  <a:pt x="973240" y="1287615"/>
                </a:lnTo>
                <a:lnTo>
                  <a:pt x="984702" y="1243321"/>
                </a:lnTo>
                <a:lnTo>
                  <a:pt x="994189" y="1198267"/>
                </a:lnTo>
                <a:lnTo>
                  <a:pt x="1001653" y="1152501"/>
                </a:lnTo>
                <a:lnTo>
                  <a:pt x="1007044" y="1106071"/>
                </a:lnTo>
                <a:lnTo>
                  <a:pt x="1010314" y="1059026"/>
                </a:lnTo>
                <a:lnTo>
                  <a:pt x="1011415" y="1011415"/>
                </a:lnTo>
                <a:lnTo>
                  <a:pt x="1010314" y="963803"/>
                </a:lnTo>
                <a:lnTo>
                  <a:pt x="1007044" y="916758"/>
                </a:lnTo>
                <a:lnTo>
                  <a:pt x="1001653" y="870328"/>
                </a:lnTo>
                <a:lnTo>
                  <a:pt x="994189" y="824562"/>
                </a:lnTo>
                <a:lnTo>
                  <a:pt x="984702" y="779508"/>
                </a:lnTo>
                <a:lnTo>
                  <a:pt x="973240" y="735215"/>
                </a:lnTo>
                <a:lnTo>
                  <a:pt x="959852" y="691731"/>
                </a:lnTo>
                <a:lnTo>
                  <a:pt x="944585" y="649106"/>
                </a:lnTo>
                <a:lnTo>
                  <a:pt x="927489" y="607386"/>
                </a:lnTo>
                <a:lnTo>
                  <a:pt x="908612" y="566622"/>
                </a:lnTo>
                <a:lnTo>
                  <a:pt x="888004" y="526862"/>
                </a:lnTo>
                <a:lnTo>
                  <a:pt x="865711" y="488154"/>
                </a:lnTo>
                <a:lnTo>
                  <a:pt x="841783" y="450546"/>
                </a:lnTo>
                <a:lnTo>
                  <a:pt x="816269" y="414088"/>
                </a:lnTo>
                <a:lnTo>
                  <a:pt x="789217" y="378828"/>
                </a:lnTo>
                <a:lnTo>
                  <a:pt x="760675" y="344815"/>
                </a:lnTo>
                <a:lnTo>
                  <a:pt x="730693" y="312096"/>
                </a:lnTo>
                <a:lnTo>
                  <a:pt x="699318" y="280722"/>
                </a:lnTo>
                <a:lnTo>
                  <a:pt x="666599" y="250739"/>
                </a:lnTo>
                <a:lnTo>
                  <a:pt x="632586" y="222198"/>
                </a:lnTo>
                <a:lnTo>
                  <a:pt x="597326" y="195145"/>
                </a:lnTo>
                <a:lnTo>
                  <a:pt x="560868" y="169631"/>
                </a:lnTo>
                <a:lnTo>
                  <a:pt x="523261" y="145703"/>
                </a:lnTo>
                <a:lnTo>
                  <a:pt x="484553" y="123411"/>
                </a:lnTo>
                <a:lnTo>
                  <a:pt x="444792" y="102802"/>
                </a:lnTo>
                <a:lnTo>
                  <a:pt x="404028" y="83925"/>
                </a:lnTo>
                <a:lnTo>
                  <a:pt x="362309" y="66829"/>
                </a:lnTo>
                <a:lnTo>
                  <a:pt x="319683" y="51563"/>
                </a:lnTo>
                <a:lnTo>
                  <a:pt x="276199" y="38174"/>
                </a:lnTo>
                <a:lnTo>
                  <a:pt x="231906" y="26712"/>
                </a:lnTo>
                <a:lnTo>
                  <a:pt x="186852" y="17225"/>
                </a:lnTo>
                <a:lnTo>
                  <a:pt x="141086" y="9762"/>
                </a:lnTo>
                <a:lnTo>
                  <a:pt x="94656" y="4371"/>
                </a:lnTo>
                <a:lnTo>
                  <a:pt x="47611" y="1100"/>
                </a:lnTo>
                <a:lnTo>
                  <a:pt x="0" y="0"/>
                </a:lnTo>
                <a:close/>
              </a:path>
            </a:pathLst>
          </a:custGeom>
          <a:solidFill>
            <a:srgbClr val="C7C8CA"/>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800" b="1" i="0">
                <a:solidFill>
                  <a:srgbClr val="B1338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1" i="0">
                <a:solidFill>
                  <a:srgbClr val="B13389"/>
                </a:solidFill>
                <a:latin typeface="Futura"/>
                <a:cs typeface="Futur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B13389"/>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B1338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563150" y="1478510"/>
            <a:ext cx="748030" cy="1476375"/>
          </a:xfrm>
          <a:custGeom>
            <a:avLst/>
            <a:gdLst/>
            <a:ahLst/>
            <a:cxnLst/>
            <a:rect l="l" t="t" r="r" b="b"/>
            <a:pathLst>
              <a:path w="748029" h="1476375">
                <a:moveTo>
                  <a:pt x="0" y="0"/>
                </a:moveTo>
                <a:lnTo>
                  <a:pt x="0" y="1476006"/>
                </a:lnTo>
                <a:lnTo>
                  <a:pt x="49159" y="1474436"/>
                </a:lnTo>
                <a:lnTo>
                  <a:pt x="97470" y="1469792"/>
                </a:lnTo>
                <a:lnTo>
                  <a:pt x="144832" y="1462170"/>
                </a:lnTo>
                <a:lnTo>
                  <a:pt x="191149" y="1451668"/>
                </a:lnTo>
                <a:lnTo>
                  <a:pt x="236321" y="1438382"/>
                </a:lnTo>
                <a:lnTo>
                  <a:pt x="280249" y="1422411"/>
                </a:lnTo>
                <a:lnTo>
                  <a:pt x="322836" y="1403852"/>
                </a:lnTo>
                <a:lnTo>
                  <a:pt x="363983" y="1382801"/>
                </a:lnTo>
                <a:lnTo>
                  <a:pt x="403591" y="1359356"/>
                </a:lnTo>
                <a:lnTo>
                  <a:pt x="441561" y="1333615"/>
                </a:lnTo>
                <a:lnTo>
                  <a:pt x="477796" y="1305674"/>
                </a:lnTo>
                <a:lnTo>
                  <a:pt x="512197" y="1275630"/>
                </a:lnTo>
                <a:lnTo>
                  <a:pt x="544664" y="1243582"/>
                </a:lnTo>
                <a:lnTo>
                  <a:pt x="575101" y="1209626"/>
                </a:lnTo>
                <a:lnTo>
                  <a:pt x="603407" y="1173859"/>
                </a:lnTo>
                <a:lnTo>
                  <a:pt x="629486" y="1136379"/>
                </a:lnTo>
                <a:lnTo>
                  <a:pt x="653237" y="1097283"/>
                </a:lnTo>
                <a:lnTo>
                  <a:pt x="674563" y="1056669"/>
                </a:lnTo>
                <a:lnTo>
                  <a:pt x="693366" y="1014633"/>
                </a:lnTo>
                <a:lnTo>
                  <a:pt x="709545" y="971272"/>
                </a:lnTo>
                <a:lnTo>
                  <a:pt x="723004" y="926685"/>
                </a:lnTo>
                <a:lnTo>
                  <a:pt x="733644" y="880967"/>
                </a:lnTo>
                <a:lnTo>
                  <a:pt x="741366" y="834217"/>
                </a:lnTo>
                <a:lnTo>
                  <a:pt x="746071" y="786532"/>
                </a:lnTo>
                <a:lnTo>
                  <a:pt x="747661" y="738009"/>
                </a:lnTo>
                <a:lnTo>
                  <a:pt x="746071" y="689485"/>
                </a:lnTo>
                <a:lnTo>
                  <a:pt x="741366" y="641798"/>
                </a:lnTo>
                <a:lnTo>
                  <a:pt x="733644" y="595047"/>
                </a:lnTo>
                <a:lnTo>
                  <a:pt x="723004" y="549329"/>
                </a:lnTo>
                <a:lnTo>
                  <a:pt x="709545" y="504740"/>
                </a:lnTo>
                <a:lnTo>
                  <a:pt x="693366" y="461379"/>
                </a:lnTo>
                <a:lnTo>
                  <a:pt x="674563" y="419342"/>
                </a:lnTo>
                <a:lnTo>
                  <a:pt x="653237" y="378726"/>
                </a:lnTo>
                <a:lnTo>
                  <a:pt x="629486" y="339630"/>
                </a:lnTo>
                <a:lnTo>
                  <a:pt x="603407" y="302149"/>
                </a:lnTo>
                <a:lnTo>
                  <a:pt x="575101" y="266382"/>
                </a:lnTo>
                <a:lnTo>
                  <a:pt x="544664" y="232426"/>
                </a:lnTo>
                <a:lnTo>
                  <a:pt x="512197" y="200377"/>
                </a:lnTo>
                <a:lnTo>
                  <a:pt x="477796" y="170333"/>
                </a:lnTo>
                <a:lnTo>
                  <a:pt x="441561" y="142392"/>
                </a:lnTo>
                <a:lnTo>
                  <a:pt x="403591" y="116650"/>
                </a:lnTo>
                <a:lnTo>
                  <a:pt x="363983" y="93205"/>
                </a:lnTo>
                <a:lnTo>
                  <a:pt x="322836" y="72154"/>
                </a:lnTo>
                <a:lnTo>
                  <a:pt x="280249" y="53595"/>
                </a:lnTo>
                <a:lnTo>
                  <a:pt x="236321" y="37624"/>
                </a:lnTo>
                <a:lnTo>
                  <a:pt x="191149" y="24338"/>
                </a:lnTo>
                <a:lnTo>
                  <a:pt x="144832" y="13836"/>
                </a:lnTo>
                <a:lnTo>
                  <a:pt x="97470" y="6214"/>
                </a:lnTo>
                <a:lnTo>
                  <a:pt x="49159" y="1569"/>
                </a:lnTo>
                <a:lnTo>
                  <a:pt x="0" y="0"/>
                </a:lnTo>
                <a:close/>
              </a:path>
            </a:pathLst>
          </a:custGeom>
          <a:solidFill>
            <a:srgbClr val="C7C8CA"/>
          </a:solidFill>
        </p:spPr>
        <p:txBody>
          <a:bodyPr wrap="square" lIns="0" tIns="0" rIns="0" bIns="0" rtlCol="0"/>
          <a:lstStyle/>
          <a:p>
            <a:endParaRPr/>
          </a:p>
        </p:txBody>
      </p:sp>
      <p:sp>
        <p:nvSpPr>
          <p:cNvPr id="17" name="bg object 17"/>
          <p:cNvSpPr/>
          <p:nvPr/>
        </p:nvSpPr>
        <p:spPr>
          <a:xfrm>
            <a:off x="13628129" y="7697558"/>
            <a:ext cx="1492250" cy="2983865"/>
          </a:xfrm>
          <a:custGeom>
            <a:avLst/>
            <a:gdLst/>
            <a:ahLst/>
            <a:cxnLst/>
            <a:rect l="l" t="t" r="r" b="b"/>
            <a:pathLst>
              <a:path w="1492250" h="2983865">
                <a:moveTo>
                  <a:pt x="1491869" y="0"/>
                </a:moveTo>
                <a:lnTo>
                  <a:pt x="1443585" y="766"/>
                </a:lnTo>
                <a:lnTo>
                  <a:pt x="1395685" y="3050"/>
                </a:lnTo>
                <a:lnTo>
                  <a:pt x="1348191" y="6829"/>
                </a:lnTo>
                <a:lnTo>
                  <a:pt x="1301127" y="12079"/>
                </a:lnTo>
                <a:lnTo>
                  <a:pt x="1254515" y="18777"/>
                </a:lnTo>
                <a:lnTo>
                  <a:pt x="1208378" y="26900"/>
                </a:lnTo>
                <a:lnTo>
                  <a:pt x="1162741" y="36425"/>
                </a:lnTo>
                <a:lnTo>
                  <a:pt x="1117625" y="47329"/>
                </a:lnTo>
                <a:lnTo>
                  <a:pt x="1073054" y="59588"/>
                </a:lnTo>
                <a:lnTo>
                  <a:pt x="1029052" y="73180"/>
                </a:lnTo>
                <a:lnTo>
                  <a:pt x="985641" y="88081"/>
                </a:lnTo>
                <a:lnTo>
                  <a:pt x="942845" y="104267"/>
                </a:lnTo>
                <a:lnTo>
                  <a:pt x="900687" y="121717"/>
                </a:lnTo>
                <a:lnTo>
                  <a:pt x="859189" y="140407"/>
                </a:lnTo>
                <a:lnTo>
                  <a:pt x="818375" y="160313"/>
                </a:lnTo>
                <a:lnTo>
                  <a:pt x="778269" y="181413"/>
                </a:lnTo>
                <a:lnTo>
                  <a:pt x="738893" y="203683"/>
                </a:lnTo>
                <a:lnTo>
                  <a:pt x="700271" y="227100"/>
                </a:lnTo>
                <a:lnTo>
                  <a:pt x="662425" y="251641"/>
                </a:lnTo>
                <a:lnTo>
                  <a:pt x="625379" y="277283"/>
                </a:lnTo>
                <a:lnTo>
                  <a:pt x="589156" y="304003"/>
                </a:lnTo>
                <a:lnTo>
                  <a:pt x="553779" y="331777"/>
                </a:lnTo>
                <a:lnTo>
                  <a:pt x="519271" y="360583"/>
                </a:lnTo>
                <a:lnTo>
                  <a:pt x="485656" y="390397"/>
                </a:lnTo>
                <a:lnTo>
                  <a:pt x="452956" y="421196"/>
                </a:lnTo>
                <a:lnTo>
                  <a:pt x="421196" y="452956"/>
                </a:lnTo>
                <a:lnTo>
                  <a:pt x="390397" y="485656"/>
                </a:lnTo>
                <a:lnTo>
                  <a:pt x="360583" y="519271"/>
                </a:lnTo>
                <a:lnTo>
                  <a:pt x="331777" y="553779"/>
                </a:lnTo>
                <a:lnTo>
                  <a:pt x="304003" y="589156"/>
                </a:lnTo>
                <a:lnTo>
                  <a:pt x="277283" y="625379"/>
                </a:lnTo>
                <a:lnTo>
                  <a:pt x="251641" y="662425"/>
                </a:lnTo>
                <a:lnTo>
                  <a:pt x="227100" y="700271"/>
                </a:lnTo>
                <a:lnTo>
                  <a:pt x="203683" y="738893"/>
                </a:lnTo>
                <a:lnTo>
                  <a:pt x="181413" y="778269"/>
                </a:lnTo>
                <a:lnTo>
                  <a:pt x="160313" y="818375"/>
                </a:lnTo>
                <a:lnTo>
                  <a:pt x="140407" y="859189"/>
                </a:lnTo>
                <a:lnTo>
                  <a:pt x="121717" y="900687"/>
                </a:lnTo>
                <a:lnTo>
                  <a:pt x="104267" y="942845"/>
                </a:lnTo>
                <a:lnTo>
                  <a:pt x="88081" y="985641"/>
                </a:lnTo>
                <a:lnTo>
                  <a:pt x="73180" y="1029052"/>
                </a:lnTo>
                <a:lnTo>
                  <a:pt x="59588" y="1073054"/>
                </a:lnTo>
                <a:lnTo>
                  <a:pt x="47329" y="1117625"/>
                </a:lnTo>
                <a:lnTo>
                  <a:pt x="36425" y="1162741"/>
                </a:lnTo>
                <a:lnTo>
                  <a:pt x="26900" y="1208378"/>
                </a:lnTo>
                <a:lnTo>
                  <a:pt x="18777" y="1254515"/>
                </a:lnTo>
                <a:lnTo>
                  <a:pt x="12079" y="1301127"/>
                </a:lnTo>
                <a:lnTo>
                  <a:pt x="6829" y="1348191"/>
                </a:lnTo>
                <a:lnTo>
                  <a:pt x="3050" y="1395685"/>
                </a:lnTo>
                <a:lnTo>
                  <a:pt x="766" y="1443585"/>
                </a:lnTo>
                <a:lnTo>
                  <a:pt x="0" y="1491869"/>
                </a:lnTo>
                <a:lnTo>
                  <a:pt x="766" y="1540151"/>
                </a:lnTo>
                <a:lnTo>
                  <a:pt x="3050" y="1588050"/>
                </a:lnTo>
                <a:lnTo>
                  <a:pt x="6829" y="1635544"/>
                </a:lnTo>
                <a:lnTo>
                  <a:pt x="12079" y="1682607"/>
                </a:lnTo>
                <a:lnTo>
                  <a:pt x="18777" y="1729219"/>
                </a:lnTo>
                <a:lnTo>
                  <a:pt x="26900" y="1775355"/>
                </a:lnTo>
                <a:lnTo>
                  <a:pt x="36425" y="1820992"/>
                </a:lnTo>
                <a:lnTo>
                  <a:pt x="47329" y="1866107"/>
                </a:lnTo>
                <a:lnTo>
                  <a:pt x="59588" y="1910677"/>
                </a:lnTo>
                <a:lnTo>
                  <a:pt x="73180" y="1954679"/>
                </a:lnTo>
                <a:lnTo>
                  <a:pt x="88081" y="1998089"/>
                </a:lnTo>
                <a:lnTo>
                  <a:pt x="104267" y="2040885"/>
                </a:lnTo>
                <a:lnTo>
                  <a:pt x="121717" y="2083043"/>
                </a:lnTo>
                <a:lnTo>
                  <a:pt x="140407" y="2124540"/>
                </a:lnTo>
                <a:lnTo>
                  <a:pt x="160313" y="2165353"/>
                </a:lnTo>
                <a:lnTo>
                  <a:pt x="181413" y="2205459"/>
                </a:lnTo>
                <a:lnTo>
                  <a:pt x="203683" y="2244835"/>
                </a:lnTo>
                <a:lnTo>
                  <a:pt x="227100" y="2283457"/>
                </a:lnTo>
                <a:lnTo>
                  <a:pt x="251641" y="2321303"/>
                </a:lnTo>
                <a:lnTo>
                  <a:pt x="277283" y="2358348"/>
                </a:lnTo>
                <a:lnTo>
                  <a:pt x="304003" y="2394571"/>
                </a:lnTo>
                <a:lnTo>
                  <a:pt x="331777" y="2429948"/>
                </a:lnTo>
                <a:lnTo>
                  <a:pt x="360583" y="2464455"/>
                </a:lnTo>
                <a:lnTo>
                  <a:pt x="390397" y="2498070"/>
                </a:lnTo>
                <a:lnTo>
                  <a:pt x="421196" y="2530770"/>
                </a:lnTo>
                <a:lnTo>
                  <a:pt x="452956" y="2562530"/>
                </a:lnTo>
                <a:lnTo>
                  <a:pt x="485656" y="2593329"/>
                </a:lnTo>
                <a:lnTo>
                  <a:pt x="519271" y="2623143"/>
                </a:lnTo>
                <a:lnTo>
                  <a:pt x="553779" y="2651948"/>
                </a:lnTo>
                <a:lnTo>
                  <a:pt x="589156" y="2679722"/>
                </a:lnTo>
                <a:lnTo>
                  <a:pt x="625379" y="2706442"/>
                </a:lnTo>
                <a:lnTo>
                  <a:pt x="662425" y="2732084"/>
                </a:lnTo>
                <a:lnTo>
                  <a:pt x="700271" y="2756625"/>
                </a:lnTo>
                <a:lnTo>
                  <a:pt x="738893" y="2780042"/>
                </a:lnTo>
                <a:lnTo>
                  <a:pt x="778269" y="2802312"/>
                </a:lnTo>
                <a:lnTo>
                  <a:pt x="818375" y="2823411"/>
                </a:lnTo>
                <a:lnTo>
                  <a:pt x="859189" y="2843318"/>
                </a:lnTo>
                <a:lnTo>
                  <a:pt x="900687" y="2862007"/>
                </a:lnTo>
                <a:lnTo>
                  <a:pt x="942845" y="2879457"/>
                </a:lnTo>
                <a:lnTo>
                  <a:pt x="985641" y="2895644"/>
                </a:lnTo>
                <a:lnTo>
                  <a:pt x="1029052" y="2910545"/>
                </a:lnTo>
                <a:lnTo>
                  <a:pt x="1073054" y="2924136"/>
                </a:lnTo>
                <a:lnTo>
                  <a:pt x="1117625" y="2936396"/>
                </a:lnTo>
                <a:lnTo>
                  <a:pt x="1162741" y="2947299"/>
                </a:lnTo>
                <a:lnTo>
                  <a:pt x="1208378" y="2956824"/>
                </a:lnTo>
                <a:lnTo>
                  <a:pt x="1254515" y="2964947"/>
                </a:lnTo>
                <a:lnTo>
                  <a:pt x="1301127" y="2971645"/>
                </a:lnTo>
                <a:lnTo>
                  <a:pt x="1348191" y="2976895"/>
                </a:lnTo>
                <a:lnTo>
                  <a:pt x="1395685" y="2980674"/>
                </a:lnTo>
                <a:lnTo>
                  <a:pt x="1443585" y="2982958"/>
                </a:lnTo>
                <a:lnTo>
                  <a:pt x="1491869" y="2983725"/>
                </a:lnTo>
                <a:lnTo>
                  <a:pt x="1491869" y="0"/>
                </a:lnTo>
                <a:close/>
              </a:path>
            </a:pathLst>
          </a:custGeom>
          <a:solidFill>
            <a:srgbClr val="C7C8CA"/>
          </a:solidFill>
        </p:spPr>
        <p:txBody>
          <a:bodyPr wrap="square" lIns="0" tIns="0" rIns="0" bIns="0" rtlCol="0"/>
          <a:lstStyle/>
          <a:p>
            <a:endParaRPr/>
          </a:p>
        </p:txBody>
      </p:sp>
      <p:sp>
        <p:nvSpPr>
          <p:cNvPr id="18" name="bg object 18"/>
          <p:cNvSpPr/>
          <p:nvPr/>
        </p:nvSpPr>
        <p:spPr>
          <a:xfrm>
            <a:off x="6052828" y="6356824"/>
            <a:ext cx="1492250" cy="2983865"/>
          </a:xfrm>
          <a:custGeom>
            <a:avLst/>
            <a:gdLst/>
            <a:ahLst/>
            <a:cxnLst/>
            <a:rect l="l" t="t" r="r" b="b"/>
            <a:pathLst>
              <a:path w="1492250" h="2983865">
                <a:moveTo>
                  <a:pt x="1491869" y="0"/>
                </a:moveTo>
                <a:lnTo>
                  <a:pt x="1443585" y="766"/>
                </a:lnTo>
                <a:lnTo>
                  <a:pt x="1395685" y="3050"/>
                </a:lnTo>
                <a:lnTo>
                  <a:pt x="1348191" y="6829"/>
                </a:lnTo>
                <a:lnTo>
                  <a:pt x="1301127" y="12079"/>
                </a:lnTo>
                <a:lnTo>
                  <a:pt x="1254515" y="18777"/>
                </a:lnTo>
                <a:lnTo>
                  <a:pt x="1208378" y="26900"/>
                </a:lnTo>
                <a:lnTo>
                  <a:pt x="1162741" y="36425"/>
                </a:lnTo>
                <a:lnTo>
                  <a:pt x="1117625" y="47329"/>
                </a:lnTo>
                <a:lnTo>
                  <a:pt x="1073054" y="59588"/>
                </a:lnTo>
                <a:lnTo>
                  <a:pt x="1029052" y="73180"/>
                </a:lnTo>
                <a:lnTo>
                  <a:pt x="985641" y="88081"/>
                </a:lnTo>
                <a:lnTo>
                  <a:pt x="942845" y="104267"/>
                </a:lnTo>
                <a:lnTo>
                  <a:pt x="900687" y="121717"/>
                </a:lnTo>
                <a:lnTo>
                  <a:pt x="859189" y="140407"/>
                </a:lnTo>
                <a:lnTo>
                  <a:pt x="818375" y="160313"/>
                </a:lnTo>
                <a:lnTo>
                  <a:pt x="778269" y="181413"/>
                </a:lnTo>
                <a:lnTo>
                  <a:pt x="738893" y="203683"/>
                </a:lnTo>
                <a:lnTo>
                  <a:pt x="700271" y="227100"/>
                </a:lnTo>
                <a:lnTo>
                  <a:pt x="662425" y="251641"/>
                </a:lnTo>
                <a:lnTo>
                  <a:pt x="625379" y="277283"/>
                </a:lnTo>
                <a:lnTo>
                  <a:pt x="589156" y="304003"/>
                </a:lnTo>
                <a:lnTo>
                  <a:pt x="553779" y="331777"/>
                </a:lnTo>
                <a:lnTo>
                  <a:pt x="519271" y="360583"/>
                </a:lnTo>
                <a:lnTo>
                  <a:pt x="485656" y="390397"/>
                </a:lnTo>
                <a:lnTo>
                  <a:pt x="452956" y="421196"/>
                </a:lnTo>
                <a:lnTo>
                  <a:pt x="421196" y="452956"/>
                </a:lnTo>
                <a:lnTo>
                  <a:pt x="390397" y="485656"/>
                </a:lnTo>
                <a:lnTo>
                  <a:pt x="360583" y="519271"/>
                </a:lnTo>
                <a:lnTo>
                  <a:pt x="331777" y="553779"/>
                </a:lnTo>
                <a:lnTo>
                  <a:pt x="304003" y="589156"/>
                </a:lnTo>
                <a:lnTo>
                  <a:pt x="277283" y="625379"/>
                </a:lnTo>
                <a:lnTo>
                  <a:pt x="251641" y="662425"/>
                </a:lnTo>
                <a:lnTo>
                  <a:pt x="227100" y="700271"/>
                </a:lnTo>
                <a:lnTo>
                  <a:pt x="203683" y="738893"/>
                </a:lnTo>
                <a:lnTo>
                  <a:pt x="181413" y="778269"/>
                </a:lnTo>
                <a:lnTo>
                  <a:pt x="160313" y="818375"/>
                </a:lnTo>
                <a:lnTo>
                  <a:pt x="140407" y="859189"/>
                </a:lnTo>
                <a:lnTo>
                  <a:pt x="121717" y="900687"/>
                </a:lnTo>
                <a:lnTo>
                  <a:pt x="104267" y="942845"/>
                </a:lnTo>
                <a:lnTo>
                  <a:pt x="88081" y="985641"/>
                </a:lnTo>
                <a:lnTo>
                  <a:pt x="73180" y="1029052"/>
                </a:lnTo>
                <a:lnTo>
                  <a:pt x="59588" y="1073054"/>
                </a:lnTo>
                <a:lnTo>
                  <a:pt x="47329" y="1117625"/>
                </a:lnTo>
                <a:lnTo>
                  <a:pt x="36425" y="1162741"/>
                </a:lnTo>
                <a:lnTo>
                  <a:pt x="26900" y="1208378"/>
                </a:lnTo>
                <a:lnTo>
                  <a:pt x="18777" y="1254515"/>
                </a:lnTo>
                <a:lnTo>
                  <a:pt x="12079" y="1301127"/>
                </a:lnTo>
                <a:lnTo>
                  <a:pt x="6829" y="1348191"/>
                </a:lnTo>
                <a:lnTo>
                  <a:pt x="3050" y="1395685"/>
                </a:lnTo>
                <a:lnTo>
                  <a:pt x="766" y="1443585"/>
                </a:lnTo>
                <a:lnTo>
                  <a:pt x="0" y="1491868"/>
                </a:lnTo>
                <a:lnTo>
                  <a:pt x="766" y="1540151"/>
                </a:lnTo>
                <a:lnTo>
                  <a:pt x="3050" y="1588050"/>
                </a:lnTo>
                <a:lnTo>
                  <a:pt x="6829" y="1635544"/>
                </a:lnTo>
                <a:lnTo>
                  <a:pt x="12079" y="1682607"/>
                </a:lnTo>
                <a:lnTo>
                  <a:pt x="18777" y="1729219"/>
                </a:lnTo>
                <a:lnTo>
                  <a:pt x="26900" y="1775355"/>
                </a:lnTo>
                <a:lnTo>
                  <a:pt x="36425" y="1820992"/>
                </a:lnTo>
                <a:lnTo>
                  <a:pt x="47329" y="1866107"/>
                </a:lnTo>
                <a:lnTo>
                  <a:pt x="59588" y="1910677"/>
                </a:lnTo>
                <a:lnTo>
                  <a:pt x="73180" y="1954679"/>
                </a:lnTo>
                <a:lnTo>
                  <a:pt x="88081" y="1998089"/>
                </a:lnTo>
                <a:lnTo>
                  <a:pt x="104267" y="2040885"/>
                </a:lnTo>
                <a:lnTo>
                  <a:pt x="121717" y="2083043"/>
                </a:lnTo>
                <a:lnTo>
                  <a:pt x="140407" y="2124540"/>
                </a:lnTo>
                <a:lnTo>
                  <a:pt x="160313" y="2165353"/>
                </a:lnTo>
                <a:lnTo>
                  <a:pt x="181413" y="2205459"/>
                </a:lnTo>
                <a:lnTo>
                  <a:pt x="203683" y="2244835"/>
                </a:lnTo>
                <a:lnTo>
                  <a:pt x="227100" y="2283457"/>
                </a:lnTo>
                <a:lnTo>
                  <a:pt x="251641" y="2321303"/>
                </a:lnTo>
                <a:lnTo>
                  <a:pt x="277283" y="2358348"/>
                </a:lnTo>
                <a:lnTo>
                  <a:pt x="304003" y="2394571"/>
                </a:lnTo>
                <a:lnTo>
                  <a:pt x="331777" y="2429948"/>
                </a:lnTo>
                <a:lnTo>
                  <a:pt x="360583" y="2464455"/>
                </a:lnTo>
                <a:lnTo>
                  <a:pt x="390397" y="2498070"/>
                </a:lnTo>
                <a:lnTo>
                  <a:pt x="421196" y="2530770"/>
                </a:lnTo>
                <a:lnTo>
                  <a:pt x="452956" y="2562530"/>
                </a:lnTo>
                <a:lnTo>
                  <a:pt x="485656" y="2593329"/>
                </a:lnTo>
                <a:lnTo>
                  <a:pt x="519271" y="2623143"/>
                </a:lnTo>
                <a:lnTo>
                  <a:pt x="553779" y="2651948"/>
                </a:lnTo>
                <a:lnTo>
                  <a:pt x="589156" y="2679722"/>
                </a:lnTo>
                <a:lnTo>
                  <a:pt x="625379" y="2706442"/>
                </a:lnTo>
                <a:lnTo>
                  <a:pt x="662425" y="2732084"/>
                </a:lnTo>
                <a:lnTo>
                  <a:pt x="700271" y="2756625"/>
                </a:lnTo>
                <a:lnTo>
                  <a:pt x="738893" y="2780042"/>
                </a:lnTo>
                <a:lnTo>
                  <a:pt x="778269" y="2802312"/>
                </a:lnTo>
                <a:lnTo>
                  <a:pt x="818375" y="2823411"/>
                </a:lnTo>
                <a:lnTo>
                  <a:pt x="859189" y="2843318"/>
                </a:lnTo>
                <a:lnTo>
                  <a:pt x="900687" y="2862007"/>
                </a:lnTo>
                <a:lnTo>
                  <a:pt x="942845" y="2879457"/>
                </a:lnTo>
                <a:lnTo>
                  <a:pt x="985641" y="2895644"/>
                </a:lnTo>
                <a:lnTo>
                  <a:pt x="1029052" y="2910545"/>
                </a:lnTo>
                <a:lnTo>
                  <a:pt x="1073054" y="2924136"/>
                </a:lnTo>
                <a:lnTo>
                  <a:pt x="1117625" y="2936396"/>
                </a:lnTo>
                <a:lnTo>
                  <a:pt x="1162741" y="2947299"/>
                </a:lnTo>
                <a:lnTo>
                  <a:pt x="1208378" y="2956824"/>
                </a:lnTo>
                <a:lnTo>
                  <a:pt x="1254515" y="2964947"/>
                </a:lnTo>
                <a:lnTo>
                  <a:pt x="1301127" y="2971645"/>
                </a:lnTo>
                <a:lnTo>
                  <a:pt x="1348191" y="2976895"/>
                </a:lnTo>
                <a:lnTo>
                  <a:pt x="1395685" y="2980674"/>
                </a:lnTo>
                <a:lnTo>
                  <a:pt x="1443585" y="2982958"/>
                </a:lnTo>
                <a:lnTo>
                  <a:pt x="1491869" y="2983725"/>
                </a:lnTo>
                <a:lnTo>
                  <a:pt x="1491869" y="0"/>
                </a:lnTo>
                <a:close/>
              </a:path>
            </a:pathLst>
          </a:custGeom>
          <a:solidFill>
            <a:srgbClr val="C7C8CA"/>
          </a:solidFill>
        </p:spPr>
        <p:txBody>
          <a:bodyPr wrap="square" lIns="0" tIns="0" rIns="0" bIns="0" rtlCol="0"/>
          <a:lstStyle/>
          <a:p>
            <a:endParaRPr/>
          </a:p>
        </p:txBody>
      </p:sp>
      <p:sp>
        <p:nvSpPr>
          <p:cNvPr id="19" name="bg object 19"/>
          <p:cNvSpPr/>
          <p:nvPr/>
        </p:nvSpPr>
        <p:spPr>
          <a:xfrm>
            <a:off x="8999" y="2686918"/>
            <a:ext cx="748030" cy="1476375"/>
          </a:xfrm>
          <a:custGeom>
            <a:avLst/>
            <a:gdLst/>
            <a:ahLst/>
            <a:cxnLst/>
            <a:rect l="l" t="t" r="r" b="b"/>
            <a:pathLst>
              <a:path w="748030" h="1476375">
                <a:moveTo>
                  <a:pt x="0" y="0"/>
                </a:moveTo>
                <a:lnTo>
                  <a:pt x="0" y="1476006"/>
                </a:lnTo>
                <a:lnTo>
                  <a:pt x="49159" y="1474436"/>
                </a:lnTo>
                <a:lnTo>
                  <a:pt x="97470" y="1469792"/>
                </a:lnTo>
                <a:lnTo>
                  <a:pt x="144832" y="1462170"/>
                </a:lnTo>
                <a:lnTo>
                  <a:pt x="191149" y="1451668"/>
                </a:lnTo>
                <a:lnTo>
                  <a:pt x="236321" y="1438382"/>
                </a:lnTo>
                <a:lnTo>
                  <a:pt x="280249" y="1422411"/>
                </a:lnTo>
                <a:lnTo>
                  <a:pt x="322836" y="1403852"/>
                </a:lnTo>
                <a:lnTo>
                  <a:pt x="363983" y="1382801"/>
                </a:lnTo>
                <a:lnTo>
                  <a:pt x="403591" y="1359356"/>
                </a:lnTo>
                <a:lnTo>
                  <a:pt x="441561" y="1333615"/>
                </a:lnTo>
                <a:lnTo>
                  <a:pt x="477796" y="1305674"/>
                </a:lnTo>
                <a:lnTo>
                  <a:pt x="512197" y="1275630"/>
                </a:lnTo>
                <a:lnTo>
                  <a:pt x="544664" y="1243582"/>
                </a:lnTo>
                <a:lnTo>
                  <a:pt x="575101" y="1209626"/>
                </a:lnTo>
                <a:lnTo>
                  <a:pt x="603407" y="1173859"/>
                </a:lnTo>
                <a:lnTo>
                  <a:pt x="629486" y="1136379"/>
                </a:lnTo>
                <a:lnTo>
                  <a:pt x="653237" y="1097283"/>
                </a:lnTo>
                <a:lnTo>
                  <a:pt x="674563" y="1056669"/>
                </a:lnTo>
                <a:lnTo>
                  <a:pt x="693366" y="1014633"/>
                </a:lnTo>
                <a:lnTo>
                  <a:pt x="709545" y="971272"/>
                </a:lnTo>
                <a:lnTo>
                  <a:pt x="723004" y="926685"/>
                </a:lnTo>
                <a:lnTo>
                  <a:pt x="733644" y="880967"/>
                </a:lnTo>
                <a:lnTo>
                  <a:pt x="741366" y="834217"/>
                </a:lnTo>
                <a:lnTo>
                  <a:pt x="746071" y="786532"/>
                </a:lnTo>
                <a:lnTo>
                  <a:pt x="747661" y="738009"/>
                </a:lnTo>
                <a:lnTo>
                  <a:pt x="746071" y="689485"/>
                </a:lnTo>
                <a:lnTo>
                  <a:pt x="741366" y="641798"/>
                </a:lnTo>
                <a:lnTo>
                  <a:pt x="733644" y="595047"/>
                </a:lnTo>
                <a:lnTo>
                  <a:pt x="723004" y="549329"/>
                </a:lnTo>
                <a:lnTo>
                  <a:pt x="709545" y="504740"/>
                </a:lnTo>
                <a:lnTo>
                  <a:pt x="693366" y="461379"/>
                </a:lnTo>
                <a:lnTo>
                  <a:pt x="674563" y="419342"/>
                </a:lnTo>
                <a:lnTo>
                  <a:pt x="653237" y="378726"/>
                </a:lnTo>
                <a:lnTo>
                  <a:pt x="629486" y="339630"/>
                </a:lnTo>
                <a:lnTo>
                  <a:pt x="603407" y="302149"/>
                </a:lnTo>
                <a:lnTo>
                  <a:pt x="575101" y="266382"/>
                </a:lnTo>
                <a:lnTo>
                  <a:pt x="544664" y="232426"/>
                </a:lnTo>
                <a:lnTo>
                  <a:pt x="512197" y="200377"/>
                </a:lnTo>
                <a:lnTo>
                  <a:pt x="477796" y="170333"/>
                </a:lnTo>
                <a:lnTo>
                  <a:pt x="441561" y="142392"/>
                </a:lnTo>
                <a:lnTo>
                  <a:pt x="403591" y="116650"/>
                </a:lnTo>
                <a:lnTo>
                  <a:pt x="363983" y="93205"/>
                </a:lnTo>
                <a:lnTo>
                  <a:pt x="322836" y="72154"/>
                </a:lnTo>
                <a:lnTo>
                  <a:pt x="280249" y="53595"/>
                </a:lnTo>
                <a:lnTo>
                  <a:pt x="236321" y="37624"/>
                </a:lnTo>
                <a:lnTo>
                  <a:pt x="191149" y="24338"/>
                </a:lnTo>
                <a:lnTo>
                  <a:pt x="144832" y="13836"/>
                </a:lnTo>
                <a:lnTo>
                  <a:pt x="97470" y="6214"/>
                </a:lnTo>
                <a:lnTo>
                  <a:pt x="49159" y="1569"/>
                </a:lnTo>
                <a:lnTo>
                  <a:pt x="0" y="0"/>
                </a:lnTo>
                <a:close/>
              </a:path>
            </a:pathLst>
          </a:custGeom>
          <a:solidFill>
            <a:srgbClr val="C7C8CA"/>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963430" y="-28750"/>
            <a:ext cx="5198838" cy="1431925"/>
          </a:xfrm>
          <a:prstGeom prst="rect">
            <a:avLst/>
          </a:prstGeom>
        </p:spPr>
        <p:txBody>
          <a:bodyPr wrap="square" lIns="0" tIns="0" rIns="0" bIns="0">
            <a:spAutoFit/>
          </a:bodyPr>
          <a:lstStyle>
            <a:lvl1pPr>
              <a:defRPr sz="4800" b="1" i="0">
                <a:solidFill>
                  <a:srgbClr val="B13389"/>
                </a:solidFill>
                <a:latin typeface="Arial"/>
                <a:cs typeface="Arial"/>
              </a:defRPr>
            </a:lvl1pPr>
          </a:lstStyle>
          <a:p>
            <a:endParaRPr/>
          </a:p>
        </p:txBody>
      </p:sp>
      <p:sp>
        <p:nvSpPr>
          <p:cNvPr id="3" name="Holder 3"/>
          <p:cNvSpPr>
            <a:spLocks noGrp="1"/>
          </p:cNvSpPr>
          <p:nvPr>
            <p:ph type="body" idx="1"/>
          </p:nvPr>
        </p:nvSpPr>
        <p:spPr>
          <a:xfrm>
            <a:off x="385715" y="1966032"/>
            <a:ext cx="14354268" cy="2802890"/>
          </a:xfrm>
          <a:prstGeom prst="rect">
            <a:avLst/>
          </a:prstGeom>
        </p:spPr>
        <p:txBody>
          <a:bodyPr wrap="square" lIns="0" tIns="0" rIns="0" bIns="0">
            <a:spAutoFit/>
          </a:bodyPr>
          <a:lstStyle>
            <a:lvl1pPr>
              <a:defRPr sz="1400" b="1" i="0">
                <a:solidFill>
                  <a:srgbClr val="B13389"/>
                </a:solidFill>
                <a:latin typeface="Futura"/>
                <a:cs typeface="Futura"/>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8/4/21</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nutridag.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961533" y="7324310"/>
            <a:ext cx="1520765" cy="228268"/>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7097C7"/>
                </a:solidFill>
                <a:latin typeface="Futura"/>
                <a:cs typeface="Futura"/>
              </a:rPr>
              <a:t>I</a:t>
            </a:r>
            <a:r>
              <a:rPr sz="1400" b="1" spc="15" dirty="0">
                <a:solidFill>
                  <a:srgbClr val="7097C7"/>
                </a:solidFill>
                <a:latin typeface="Futura"/>
                <a:cs typeface="Futura"/>
              </a:rPr>
              <a:t>N</a:t>
            </a:r>
            <a:r>
              <a:rPr sz="1400" b="1" dirty="0">
                <a:solidFill>
                  <a:srgbClr val="7097C7"/>
                </a:solidFill>
                <a:latin typeface="Futura"/>
                <a:cs typeface="Futura"/>
              </a:rPr>
              <a:t>GREDIENT</a:t>
            </a:r>
            <a:r>
              <a:rPr lang="nl-NL" sz="1400" b="1" dirty="0">
                <a:solidFill>
                  <a:srgbClr val="7097C7"/>
                </a:solidFill>
                <a:latin typeface="Futura"/>
                <a:cs typeface="Futura"/>
              </a:rPr>
              <a:t>EN</a:t>
            </a:r>
            <a:endParaRPr sz="1400" dirty="0">
              <a:solidFill>
                <a:srgbClr val="7097C7"/>
              </a:solidFill>
              <a:latin typeface="Futura"/>
              <a:cs typeface="Futura"/>
            </a:endParaRPr>
          </a:p>
        </p:txBody>
      </p:sp>
      <p:sp>
        <p:nvSpPr>
          <p:cNvPr id="4" name="object 4"/>
          <p:cNvSpPr txBox="1"/>
          <p:nvPr/>
        </p:nvSpPr>
        <p:spPr>
          <a:xfrm>
            <a:off x="8123939" y="7693519"/>
            <a:ext cx="3195955" cy="1536318"/>
          </a:xfrm>
          <a:prstGeom prst="rect">
            <a:avLst/>
          </a:prstGeom>
        </p:spPr>
        <p:txBody>
          <a:bodyPr vert="horz" wrap="square" lIns="0" tIns="12700" rIns="0" bIns="0" rtlCol="0">
            <a:spAutoFit/>
          </a:bodyPr>
          <a:lstStyle/>
          <a:p>
            <a:pPr marL="12700" marR="5080" algn="just">
              <a:lnSpc>
                <a:spcPct val="100000"/>
              </a:lnSpc>
              <a:spcBef>
                <a:spcPts val="100"/>
              </a:spcBef>
            </a:pPr>
            <a:r>
              <a:rPr lang="nl-NL" sz="900" dirty="0">
                <a:solidFill>
                  <a:srgbClr val="231F20"/>
                </a:solidFill>
                <a:latin typeface="Futura-Medium"/>
                <a:cs typeface="Futura-Medium"/>
              </a:rPr>
              <a:t>Vulstof: cellulose, tamarinde (</a:t>
            </a:r>
            <a:r>
              <a:rPr lang="nl-NL" sz="900" dirty="0" err="1">
                <a:solidFill>
                  <a:srgbClr val="231F20"/>
                </a:solidFill>
                <a:latin typeface="Futura-Medium"/>
                <a:cs typeface="Futura-Medium"/>
              </a:rPr>
              <a:t>Tamarindus</a:t>
            </a:r>
            <a:r>
              <a:rPr lang="nl-NL" sz="900" dirty="0">
                <a:solidFill>
                  <a:srgbClr val="231F20"/>
                </a:solidFill>
                <a:latin typeface="Futura-Medium"/>
                <a:cs typeface="Futura-Medium"/>
              </a:rPr>
              <a:t> indica L.) fruit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D / E 4: 1, paardenbloem (</a:t>
            </a:r>
            <a:r>
              <a:rPr lang="nl-NL" sz="900" dirty="0" err="1">
                <a:solidFill>
                  <a:srgbClr val="231F20"/>
                </a:solidFill>
                <a:latin typeface="Futura-Medium"/>
                <a:cs typeface="Futura-Medium"/>
              </a:rPr>
              <a:t>Taraxacum</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campylodes</a:t>
            </a:r>
            <a:r>
              <a:rPr lang="nl-NL" sz="900" dirty="0">
                <a:solidFill>
                  <a:srgbClr val="231F20"/>
                </a:solidFill>
                <a:latin typeface="Futura-Medium"/>
                <a:cs typeface="Futura-Medium"/>
              </a:rPr>
              <a:t> G.E. </a:t>
            </a:r>
            <a:r>
              <a:rPr lang="nl-NL" sz="900" dirty="0" err="1">
                <a:solidFill>
                  <a:srgbClr val="231F20"/>
                </a:solidFill>
                <a:latin typeface="Futura-Medium"/>
                <a:cs typeface="Futura-Medium"/>
              </a:rPr>
              <a:t>Haglund</a:t>
            </a:r>
            <a:r>
              <a:rPr lang="nl-NL" sz="900" dirty="0">
                <a:solidFill>
                  <a:srgbClr val="231F20"/>
                </a:solidFill>
                <a:latin typeface="Futura-Medium"/>
                <a:cs typeface="Futura-Medium"/>
              </a:rPr>
              <a:t>) wortel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getitreert</a:t>
            </a:r>
            <a:r>
              <a:rPr lang="nl-NL" sz="900" dirty="0">
                <a:solidFill>
                  <a:srgbClr val="231F20"/>
                </a:solidFill>
                <a:latin typeface="Futura-Medium"/>
                <a:cs typeface="Futura-Medium"/>
              </a:rPr>
              <a:t> 20% in inuline, vijg (Ficus </a:t>
            </a:r>
            <a:r>
              <a:rPr lang="nl-NL" sz="900" dirty="0" err="1">
                <a:solidFill>
                  <a:srgbClr val="231F20"/>
                </a:solidFill>
                <a:latin typeface="Futura-Medium"/>
                <a:cs typeface="Futura-Medium"/>
              </a:rPr>
              <a:t>carica</a:t>
            </a:r>
            <a:r>
              <a:rPr lang="nl-NL" sz="900" dirty="0">
                <a:solidFill>
                  <a:srgbClr val="231F20"/>
                </a:solidFill>
                <a:latin typeface="Futura-Medium"/>
                <a:cs typeface="Futura-Medium"/>
              </a:rPr>
              <a:t> L.) fruit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D/E 4: 1, </a:t>
            </a:r>
            <a:r>
              <a:rPr lang="nl-NL" sz="900" dirty="0" err="1">
                <a:solidFill>
                  <a:srgbClr val="231F20"/>
                </a:solidFill>
                <a:latin typeface="Futura-Medium"/>
                <a:cs typeface="Futura-Medium"/>
              </a:rPr>
              <a:t>fructo</a:t>
            </a:r>
            <a:r>
              <a:rPr lang="nl-NL" sz="900" dirty="0">
                <a:solidFill>
                  <a:srgbClr val="231F20"/>
                </a:solidFill>
                <a:latin typeface="Futura-Medium"/>
                <a:cs typeface="Futura-Medium"/>
              </a:rPr>
              <a:t>-oligosachariden (FOS), </a:t>
            </a:r>
            <a:r>
              <a:rPr lang="nl-NL" sz="900" dirty="0" err="1">
                <a:solidFill>
                  <a:srgbClr val="231F20"/>
                </a:solidFill>
                <a:latin typeface="Futura-Medium"/>
                <a:cs typeface="Futura-Medium"/>
              </a:rPr>
              <a:t>mannitol</a:t>
            </a:r>
            <a:r>
              <a:rPr lang="nl-NL" sz="900" dirty="0">
                <a:solidFill>
                  <a:srgbClr val="231F20"/>
                </a:solidFill>
                <a:latin typeface="Futura-Medium"/>
                <a:cs typeface="Futura-Medium"/>
              </a:rPr>
              <a:t>, gefermenteerde </a:t>
            </a:r>
            <a:r>
              <a:rPr lang="nl-NL" sz="900" dirty="0" err="1">
                <a:solidFill>
                  <a:srgbClr val="231F20"/>
                </a:solidFill>
                <a:latin typeface="Futura-Medium"/>
                <a:cs typeface="Futura-Medium"/>
              </a:rPr>
              <a:t>papaya</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Carica</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papaya</a:t>
            </a:r>
            <a:r>
              <a:rPr lang="nl-NL" sz="900" dirty="0">
                <a:solidFill>
                  <a:srgbClr val="231F20"/>
                </a:solidFill>
                <a:latin typeface="Futura-Medium"/>
                <a:cs typeface="Futura-Medium"/>
              </a:rPr>
              <a:t> L.) fruit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granulaat D/E 4: 1, kaasjeskruid (</a:t>
            </a:r>
            <a:r>
              <a:rPr lang="nl-NL" sz="900" dirty="0" err="1">
                <a:solidFill>
                  <a:srgbClr val="231F20"/>
                </a:solidFill>
                <a:latin typeface="Futura-Medium"/>
                <a:cs typeface="Futura-Medium"/>
              </a:rPr>
              <a:t>Malva</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sylvestris</a:t>
            </a:r>
            <a:r>
              <a:rPr lang="nl-NL" sz="900" dirty="0">
                <a:solidFill>
                  <a:srgbClr val="231F20"/>
                </a:solidFill>
                <a:latin typeface="Futura-Medium"/>
                <a:cs typeface="Futura-Medium"/>
              </a:rPr>
              <a:t> L.) blad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D/E 4: 1, pruim (Prunus </a:t>
            </a:r>
            <a:r>
              <a:rPr lang="nl-NL" sz="900" dirty="0" err="1">
                <a:solidFill>
                  <a:srgbClr val="231F20"/>
                </a:solidFill>
                <a:latin typeface="Futura-Medium"/>
                <a:cs typeface="Futura-Medium"/>
              </a:rPr>
              <a:t>domestica</a:t>
            </a:r>
            <a:r>
              <a:rPr lang="nl-NL" sz="900" dirty="0">
                <a:solidFill>
                  <a:srgbClr val="231F20"/>
                </a:solidFill>
                <a:latin typeface="Futura-Medium"/>
                <a:cs typeface="Futura-Medium"/>
              </a:rPr>
              <a:t> L.) vruchtensappoeder, antiklontermiddel: magnesiumzouten van vetzuren, venkel (</a:t>
            </a:r>
            <a:r>
              <a:rPr lang="nl-NL" sz="900" dirty="0" err="1">
                <a:solidFill>
                  <a:srgbClr val="231F20"/>
                </a:solidFill>
                <a:latin typeface="Futura-Medium"/>
                <a:cs typeface="Futura-Medium"/>
              </a:rPr>
              <a:t>Foeniculum</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vulgare</a:t>
            </a:r>
            <a:r>
              <a:rPr lang="nl-NL" sz="900" dirty="0">
                <a:solidFill>
                  <a:srgbClr val="231F20"/>
                </a:solidFill>
                <a:latin typeface="Futura-Medium"/>
                <a:cs typeface="Futura-Medium"/>
              </a:rPr>
              <a:t> Mill.) Fruit </a:t>
            </a:r>
            <a:r>
              <a:rPr lang="nl-NL" sz="900" dirty="0" err="1">
                <a:solidFill>
                  <a:srgbClr val="231F20"/>
                </a:solidFill>
                <a:latin typeface="Futura-Medium"/>
                <a:cs typeface="Futura-Medium"/>
              </a:rPr>
              <a:t>d.e</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getitreet</a:t>
            </a:r>
            <a:r>
              <a:rPr lang="nl-NL" sz="900" dirty="0">
                <a:solidFill>
                  <a:srgbClr val="231F20"/>
                </a:solidFill>
                <a:latin typeface="Futura-Medium"/>
                <a:cs typeface="Futura-Medium"/>
              </a:rPr>
              <a:t> 1% in etherische olie, antiklontermiddel: siliciumdioxide.</a:t>
            </a:r>
            <a:endParaRPr sz="900" dirty="0">
              <a:latin typeface="Futura-Medium"/>
              <a:cs typeface="Futura-Medium"/>
            </a:endParaRPr>
          </a:p>
        </p:txBody>
      </p:sp>
      <p:sp>
        <p:nvSpPr>
          <p:cNvPr id="5" name="object 5"/>
          <p:cNvSpPr txBox="1"/>
          <p:nvPr/>
        </p:nvSpPr>
        <p:spPr>
          <a:xfrm>
            <a:off x="7980984" y="5651500"/>
            <a:ext cx="6755765" cy="1469633"/>
          </a:xfrm>
          <a:prstGeom prst="rect">
            <a:avLst/>
          </a:prstGeom>
          <a:ln w="12700">
            <a:solidFill>
              <a:srgbClr val="7097C7"/>
            </a:solidFill>
          </a:ln>
        </p:spPr>
        <p:txBody>
          <a:bodyPr vert="horz" wrap="square" lIns="0" tIns="83820" rIns="0" bIns="0" rtlCol="0">
            <a:spAutoFit/>
          </a:bodyPr>
          <a:lstStyle/>
          <a:p>
            <a:pPr marL="139700" marR="127000" algn="just">
              <a:lnSpc>
                <a:spcPct val="100000"/>
              </a:lnSpc>
              <a:spcBef>
                <a:spcPts val="660"/>
              </a:spcBef>
            </a:pPr>
            <a:r>
              <a:rPr lang="nl-NL" sz="1000" b="1" spc="5" dirty="0">
                <a:solidFill>
                  <a:srgbClr val="7097C7"/>
                </a:solidFill>
                <a:latin typeface="Futura" panose="020B0602020204020303" pitchFamily="34" charset="-79"/>
                <a:cs typeface="Futura" panose="020B0602020204020303" pitchFamily="34" charset="-79"/>
              </a:rPr>
              <a:t>LAXY</a:t>
            </a:r>
            <a:r>
              <a:rPr lang="nl-NL" sz="1000" spc="5" dirty="0">
                <a:latin typeface="Futura"/>
                <a:cs typeface="Futura"/>
              </a:rPr>
              <a:t> is een nuttig middel om het fenomeen van occasionele of chronische, lichte of hardnekkige constipatie tegen te gaan. Bevat een rijke synergie van planten om de functies van de darm en de regelmaat van de darmtransit te bevorderen, de darmmobiliteit en de uitscheiding van ontlasting te stimuleren. Bovendien verbeteren gefermenteerde papaja en paardenbloem de leverfunctie en vergemakkelijken ze de spijsvertering, kaasjeskruid is specifiek vanwege zijn verzachtende en kalmerende werking op het spijsverteringsstelsel, terwijl venkel de eliminatie van gas vergemakkelijkt. Ten slotte bevorderen </a:t>
            </a:r>
            <a:r>
              <a:rPr lang="nl-NL" sz="1000" spc="5" dirty="0" err="1">
                <a:latin typeface="Futura"/>
                <a:cs typeface="Futura"/>
              </a:rPr>
              <a:t>prebiotica</a:t>
            </a:r>
            <a:r>
              <a:rPr lang="nl-NL" sz="1000" spc="5" dirty="0">
                <a:latin typeface="Futura"/>
                <a:cs typeface="Futura"/>
              </a:rPr>
              <a:t> het evenwicht van de darmflora. Het is vrij van </a:t>
            </a:r>
            <a:r>
              <a:rPr lang="nl-NL" sz="1000" spc="5" dirty="0" err="1">
                <a:latin typeface="Futura"/>
                <a:cs typeface="Futura"/>
              </a:rPr>
              <a:t>antrachinonen</a:t>
            </a:r>
            <a:r>
              <a:rPr lang="nl-NL" sz="1000" spc="5" dirty="0">
                <a:latin typeface="Futura"/>
                <a:cs typeface="Futura"/>
              </a:rPr>
              <a:t> waarvan overmatig en langdurig gebruik kolieken en ontstekingen kan veroorzaken en een overmatig verlies van elektrolyten (kalium) kan </a:t>
            </a:r>
            <a:r>
              <a:rPr lang="nl-NL" sz="1000" spc="5" dirty="0" err="1">
                <a:latin typeface="Futura"/>
                <a:cs typeface="Futura"/>
              </a:rPr>
              <a:t>veroorzaken.Bovendien</a:t>
            </a:r>
            <a:r>
              <a:rPr lang="nl-NL" sz="1000" spc="5" dirty="0">
                <a:latin typeface="Futura"/>
                <a:cs typeface="Futura"/>
              </a:rPr>
              <a:t> kan het leiden tot hypomotiliteit van de dikke darm tot aan atonie.</a:t>
            </a:r>
            <a:endParaRPr sz="1000" dirty="0">
              <a:latin typeface="Futura-Medium"/>
              <a:cs typeface="Futura-Medium"/>
            </a:endParaRPr>
          </a:p>
        </p:txBody>
      </p:sp>
      <p:sp>
        <p:nvSpPr>
          <p:cNvPr id="6" name="object 6"/>
          <p:cNvSpPr txBox="1"/>
          <p:nvPr/>
        </p:nvSpPr>
        <p:spPr>
          <a:xfrm>
            <a:off x="10346011" y="9649397"/>
            <a:ext cx="2349257" cy="228268"/>
          </a:xfrm>
          <a:prstGeom prst="rect">
            <a:avLst/>
          </a:prstGeom>
        </p:spPr>
        <p:txBody>
          <a:bodyPr vert="horz" wrap="square" lIns="0" tIns="12700" rIns="0" bIns="0" rtlCol="0">
            <a:spAutoFit/>
          </a:bodyPr>
          <a:lstStyle/>
          <a:p>
            <a:pPr marL="12700">
              <a:lnSpc>
                <a:spcPct val="100000"/>
              </a:lnSpc>
              <a:spcBef>
                <a:spcPts val="100"/>
              </a:spcBef>
            </a:pPr>
            <a:r>
              <a:rPr lang="nl-NL" sz="1400" b="1" dirty="0">
                <a:solidFill>
                  <a:srgbClr val="7097C7"/>
                </a:solidFill>
                <a:latin typeface="Futura"/>
                <a:cs typeface="Futura"/>
              </a:rPr>
              <a:t>GEBRUIKSAANWIJZING</a:t>
            </a:r>
            <a:endParaRPr sz="1400" dirty="0">
              <a:solidFill>
                <a:srgbClr val="7097C7"/>
              </a:solidFill>
              <a:latin typeface="Futura"/>
              <a:cs typeface="Futura"/>
            </a:endParaRPr>
          </a:p>
        </p:txBody>
      </p:sp>
      <p:sp>
        <p:nvSpPr>
          <p:cNvPr id="7" name="object 7"/>
          <p:cNvSpPr txBox="1"/>
          <p:nvPr/>
        </p:nvSpPr>
        <p:spPr>
          <a:xfrm>
            <a:off x="7972064" y="10031843"/>
            <a:ext cx="6772275" cy="299720"/>
          </a:xfrm>
          <a:prstGeom prst="rect">
            <a:avLst/>
          </a:prstGeom>
        </p:spPr>
        <p:txBody>
          <a:bodyPr vert="horz" wrap="square" lIns="0" tIns="12700" rIns="0" bIns="0" rtlCol="0">
            <a:spAutoFit/>
          </a:bodyPr>
          <a:lstStyle/>
          <a:p>
            <a:pPr marL="12700" marR="5080">
              <a:lnSpc>
                <a:spcPct val="100000"/>
              </a:lnSpc>
              <a:spcBef>
                <a:spcPts val="100"/>
              </a:spcBef>
            </a:pPr>
            <a:r>
              <a:rPr lang="nl-NL" sz="900" dirty="0">
                <a:solidFill>
                  <a:srgbClr val="231F20"/>
                </a:solidFill>
                <a:latin typeface="Futura-Medium"/>
                <a:cs typeface="Futura-Medium"/>
              </a:rPr>
              <a:t>2 tabletten per dag in te nemen met veel water, bij voorkeur 's avonds voor het naar bed gaan. Bewaar op een koele en droge plaats, uit de buurt van licht en warmtebronnen</a:t>
            </a:r>
            <a:endParaRPr sz="900" dirty="0">
              <a:latin typeface="Futura-Medium"/>
              <a:cs typeface="Futura-Medium"/>
            </a:endParaRPr>
          </a:p>
        </p:txBody>
      </p:sp>
      <p:sp>
        <p:nvSpPr>
          <p:cNvPr id="9" name="object 9"/>
          <p:cNvSpPr/>
          <p:nvPr/>
        </p:nvSpPr>
        <p:spPr>
          <a:xfrm>
            <a:off x="13483524" y="5087724"/>
            <a:ext cx="528320" cy="528320"/>
          </a:xfrm>
          <a:custGeom>
            <a:avLst/>
            <a:gdLst/>
            <a:ahLst/>
            <a:cxnLst/>
            <a:rect l="l" t="t" r="r" b="b"/>
            <a:pathLst>
              <a:path w="528319" h="528320">
                <a:moveTo>
                  <a:pt x="0" y="263944"/>
                </a:moveTo>
                <a:lnTo>
                  <a:pt x="4252" y="216500"/>
                </a:lnTo>
                <a:lnTo>
                  <a:pt x="16513" y="171846"/>
                </a:lnTo>
                <a:lnTo>
                  <a:pt x="36036" y="130727"/>
                </a:lnTo>
                <a:lnTo>
                  <a:pt x="62076" y="93888"/>
                </a:lnTo>
                <a:lnTo>
                  <a:pt x="93888" y="62076"/>
                </a:lnTo>
                <a:lnTo>
                  <a:pt x="130727" y="36036"/>
                </a:lnTo>
                <a:lnTo>
                  <a:pt x="171846" y="16513"/>
                </a:lnTo>
                <a:lnTo>
                  <a:pt x="216500" y="4252"/>
                </a:lnTo>
                <a:lnTo>
                  <a:pt x="263944" y="0"/>
                </a:lnTo>
                <a:lnTo>
                  <a:pt x="311391" y="4252"/>
                </a:lnTo>
                <a:lnTo>
                  <a:pt x="356048" y="16513"/>
                </a:lnTo>
                <a:lnTo>
                  <a:pt x="397169" y="36036"/>
                </a:lnTo>
                <a:lnTo>
                  <a:pt x="434009" y="62076"/>
                </a:lnTo>
                <a:lnTo>
                  <a:pt x="465822" y="93888"/>
                </a:lnTo>
                <a:lnTo>
                  <a:pt x="491863" y="130727"/>
                </a:lnTo>
                <a:lnTo>
                  <a:pt x="511387" y="171846"/>
                </a:lnTo>
                <a:lnTo>
                  <a:pt x="523648" y="216500"/>
                </a:lnTo>
                <a:lnTo>
                  <a:pt x="527900" y="263944"/>
                </a:lnTo>
                <a:lnTo>
                  <a:pt x="523648" y="311387"/>
                </a:lnTo>
                <a:lnTo>
                  <a:pt x="511387" y="356042"/>
                </a:lnTo>
                <a:lnTo>
                  <a:pt x="491863" y="397160"/>
                </a:lnTo>
                <a:lnTo>
                  <a:pt x="465822" y="433999"/>
                </a:lnTo>
                <a:lnTo>
                  <a:pt x="434009" y="465811"/>
                </a:lnTo>
                <a:lnTo>
                  <a:pt x="397169" y="491851"/>
                </a:lnTo>
                <a:lnTo>
                  <a:pt x="356048" y="511374"/>
                </a:lnTo>
                <a:lnTo>
                  <a:pt x="311391" y="523635"/>
                </a:lnTo>
                <a:lnTo>
                  <a:pt x="263944" y="527888"/>
                </a:lnTo>
                <a:lnTo>
                  <a:pt x="216500" y="523635"/>
                </a:lnTo>
                <a:lnTo>
                  <a:pt x="171846" y="511374"/>
                </a:lnTo>
                <a:lnTo>
                  <a:pt x="130727" y="491851"/>
                </a:lnTo>
                <a:lnTo>
                  <a:pt x="93888" y="465811"/>
                </a:lnTo>
                <a:lnTo>
                  <a:pt x="62076" y="433999"/>
                </a:lnTo>
                <a:lnTo>
                  <a:pt x="36036" y="397160"/>
                </a:lnTo>
                <a:lnTo>
                  <a:pt x="16513" y="356042"/>
                </a:lnTo>
                <a:lnTo>
                  <a:pt x="4252" y="311387"/>
                </a:lnTo>
                <a:lnTo>
                  <a:pt x="0" y="263944"/>
                </a:lnTo>
                <a:close/>
              </a:path>
            </a:pathLst>
          </a:custGeom>
          <a:ln w="17145">
            <a:solidFill>
              <a:srgbClr val="231F20"/>
            </a:solidFill>
          </a:ln>
        </p:spPr>
        <p:txBody>
          <a:bodyPr wrap="square" lIns="0" tIns="0" rIns="0" bIns="0" rtlCol="0"/>
          <a:lstStyle/>
          <a:p>
            <a:endParaRPr/>
          </a:p>
        </p:txBody>
      </p:sp>
      <p:sp>
        <p:nvSpPr>
          <p:cNvPr id="10" name="object 10"/>
          <p:cNvSpPr txBox="1"/>
          <p:nvPr/>
        </p:nvSpPr>
        <p:spPr>
          <a:xfrm rot="3420000">
            <a:off x="13519755" y="5403319"/>
            <a:ext cx="136400" cy="107950"/>
          </a:xfrm>
          <a:prstGeom prst="rect">
            <a:avLst/>
          </a:prstGeom>
        </p:spPr>
        <p:txBody>
          <a:bodyPr vert="horz" wrap="square" lIns="0" tIns="0" rIns="0" bIns="0" rtlCol="0">
            <a:spAutoFit/>
          </a:bodyPr>
          <a:lstStyle/>
          <a:p>
            <a:pPr>
              <a:lnSpc>
                <a:spcPts val="850"/>
              </a:lnSpc>
            </a:pPr>
            <a:r>
              <a:rPr sz="850" spc="70" dirty="0">
                <a:solidFill>
                  <a:srgbClr val="231F20"/>
                </a:solidFill>
                <a:latin typeface="Arial"/>
                <a:cs typeface="Arial"/>
              </a:rPr>
              <a:t>V</a:t>
            </a:r>
            <a:endParaRPr sz="850">
              <a:latin typeface="Arial"/>
              <a:cs typeface="Arial"/>
            </a:endParaRPr>
          </a:p>
        </p:txBody>
      </p:sp>
      <p:sp>
        <p:nvSpPr>
          <p:cNvPr id="11" name="object 11"/>
          <p:cNvSpPr txBox="1"/>
          <p:nvPr/>
        </p:nvSpPr>
        <p:spPr>
          <a:xfrm rot="1680000">
            <a:off x="13592226" y="5467896"/>
            <a:ext cx="131211" cy="107950"/>
          </a:xfrm>
          <a:prstGeom prst="rect">
            <a:avLst/>
          </a:prstGeom>
        </p:spPr>
        <p:txBody>
          <a:bodyPr vert="horz" wrap="square" lIns="0" tIns="0" rIns="0" bIns="0" rtlCol="0">
            <a:spAutoFit/>
          </a:bodyPr>
          <a:lstStyle/>
          <a:p>
            <a:pPr>
              <a:lnSpc>
                <a:spcPts val="850"/>
              </a:lnSpc>
            </a:pPr>
            <a:r>
              <a:rPr sz="850" spc="5" dirty="0">
                <a:solidFill>
                  <a:srgbClr val="231F20"/>
                </a:solidFill>
                <a:latin typeface="Arial"/>
                <a:cs typeface="Arial"/>
              </a:rPr>
              <a:t>E</a:t>
            </a:r>
            <a:endParaRPr sz="850">
              <a:latin typeface="Arial"/>
              <a:cs typeface="Arial"/>
            </a:endParaRPr>
          </a:p>
        </p:txBody>
      </p:sp>
      <p:sp>
        <p:nvSpPr>
          <p:cNvPr id="12" name="object 12"/>
          <p:cNvSpPr txBox="1"/>
          <p:nvPr/>
        </p:nvSpPr>
        <p:spPr>
          <a:xfrm rot="60000">
            <a:off x="13674130" y="5490381"/>
            <a:ext cx="138739" cy="107950"/>
          </a:xfrm>
          <a:prstGeom prst="rect">
            <a:avLst/>
          </a:prstGeom>
        </p:spPr>
        <p:txBody>
          <a:bodyPr vert="horz" wrap="square" lIns="0" tIns="0" rIns="0" bIns="0" rtlCol="0">
            <a:spAutoFit/>
          </a:bodyPr>
          <a:lstStyle/>
          <a:p>
            <a:pPr>
              <a:lnSpc>
                <a:spcPts val="850"/>
              </a:lnSpc>
            </a:pPr>
            <a:r>
              <a:rPr sz="850" spc="5" dirty="0">
                <a:solidFill>
                  <a:srgbClr val="231F20"/>
                </a:solidFill>
                <a:latin typeface="Arial"/>
                <a:cs typeface="Arial"/>
              </a:rPr>
              <a:t>G</a:t>
            </a:r>
            <a:endParaRPr sz="850">
              <a:latin typeface="Arial"/>
              <a:cs typeface="Arial"/>
            </a:endParaRPr>
          </a:p>
        </p:txBody>
      </p:sp>
      <p:sp>
        <p:nvSpPr>
          <p:cNvPr id="13" name="object 13"/>
          <p:cNvSpPr txBox="1"/>
          <p:nvPr/>
        </p:nvSpPr>
        <p:spPr>
          <a:xfrm rot="19980000">
            <a:off x="13765528" y="5469104"/>
            <a:ext cx="139533" cy="107950"/>
          </a:xfrm>
          <a:prstGeom prst="rect">
            <a:avLst/>
          </a:prstGeom>
        </p:spPr>
        <p:txBody>
          <a:bodyPr vert="horz" wrap="square" lIns="0" tIns="0" rIns="0" bIns="0" rtlCol="0">
            <a:spAutoFit/>
          </a:bodyPr>
          <a:lstStyle/>
          <a:p>
            <a:pPr>
              <a:lnSpc>
                <a:spcPts val="850"/>
              </a:lnSpc>
            </a:pPr>
            <a:r>
              <a:rPr sz="850" spc="105" dirty="0">
                <a:solidFill>
                  <a:srgbClr val="231F20"/>
                </a:solidFill>
                <a:latin typeface="Arial"/>
                <a:cs typeface="Arial"/>
              </a:rPr>
              <a:t>A</a:t>
            </a:r>
            <a:endParaRPr sz="850">
              <a:latin typeface="Arial"/>
              <a:cs typeface="Arial"/>
            </a:endParaRPr>
          </a:p>
        </p:txBody>
      </p:sp>
      <p:sp>
        <p:nvSpPr>
          <p:cNvPr id="14" name="object 14"/>
          <p:cNvSpPr txBox="1"/>
          <p:nvPr/>
        </p:nvSpPr>
        <p:spPr>
          <a:xfrm rot="18240000">
            <a:off x="13836056" y="5405328"/>
            <a:ext cx="139533" cy="107950"/>
          </a:xfrm>
          <a:prstGeom prst="rect">
            <a:avLst/>
          </a:prstGeom>
        </p:spPr>
        <p:txBody>
          <a:bodyPr vert="horz" wrap="square" lIns="0" tIns="0" rIns="0" bIns="0" rtlCol="0">
            <a:spAutoFit/>
          </a:bodyPr>
          <a:lstStyle/>
          <a:p>
            <a:pPr>
              <a:lnSpc>
                <a:spcPts val="850"/>
              </a:lnSpc>
            </a:pPr>
            <a:r>
              <a:rPr sz="850" spc="60" dirty="0">
                <a:solidFill>
                  <a:srgbClr val="231F20"/>
                </a:solidFill>
                <a:latin typeface="Arial"/>
                <a:cs typeface="Arial"/>
              </a:rPr>
              <a:t>N</a:t>
            </a:r>
            <a:endParaRPr sz="850">
              <a:latin typeface="Arial"/>
              <a:cs typeface="Arial"/>
            </a:endParaRPr>
          </a:p>
        </p:txBody>
      </p:sp>
      <p:pic>
        <p:nvPicPr>
          <p:cNvPr id="15" name="object 15"/>
          <p:cNvPicPr/>
          <p:nvPr/>
        </p:nvPicPr>
        <p:blipFill>
          <a:blip r:embed="rId2" cstate="print"/>
          <a:stretch>
            <a:fillRect/>
          </a:stretch>
        </p:blipFill>
        <p:spPr>
          <a:xfrm>
            <a:off x="13585735" y="5148787"/>
            <a:ext cx="331891" cy="256090"/>
          </a:xfrm>
          <a:prstGeom prst="rect">
            <a:avLst/>
          </a:prstGeom>
        </p:spPr>
      </p:pic>
      <p:sp>
        <p:nvSpPr>
          <p:cNvPr id="16" name="object 16"/>
          <p:cNvSpPr/>
          <p:nvPr/>
        </p:nvSpPr>
        <p:spPr>
          <a:xfrm>
            <a:off x="14206166" y="5087486"/>
            <a:ext cx="528320" cy="528320"/>
          </a:xfrm>
          <a:custGeom>
            <a:avLst/>
            <a:gdLst/>
            <a:ahLst/>
            <a:cxnLst/>
            <a:rect l="l" t="t" r="r" b="b"/>
            <a:pathLst>
              <a:path w="528319" h="528320">
                <a:moveTo>
                  <a:pt x="0" y="263944"/>
                </a:moveTo>
                <a:lnTo>
                  <a:pt x="4252" y="216500"/>
                </a:lnTo>
                <a:lnTo>
                  <a:pt x="16513" y="171846"/>
                </a:lnTo>
                <a:lnTo>
                  <a:pt x="36036" y="130727"/>
                </a:lnTo>
                <a:lnTo>
                  <a:pt x="62076" y="93888"/>
                </a:lnTo>
                <a:lnTo>
                  <a:pt x="93888" y="62076"/>
                </a:lnTo>
                <a:lnTo>
                  <a:pt x="130727" y="36036"/>
                </a:lnTo>
                <a:lnTo>
                  <a:pt x="171846" y="16513"/>
                </a:lnTo>
                <a:lnTo>
                  <a:pt x="216500" y="4252"/>
                </a:lnTo>
                <a:lnTo>
                  <a:pt x="263944" y="0"/>
                </a:lnTo>
                <a:lnTo>
                  <a:pt x="311391" y="4252"/>
                </a:lnTo>
                <a:lnTo>
                  <a:pt x="356048" y="16513"/>
                </a:lnTo>
                <a:lnTo>
                  <a:pt x="397169" y="36036"/>
                </a:lnTo>
                <a:lnTo>
                  <a:pt x="434009" y="62076"/>
                </a:lnTo>
                <a:lnTo>
                  <a:pt x="465822" y="93888"/>
                </a:lnTo>
                <a:lnTo>
                  <a:pt x="491863" y="130727"/>
                </a:lnTo>
                <a:lnTo>
                  <a:pt x="511387" y="171846"/>
                </a:lnTo>
                <a:lnTo>
                  <a:pt x="523648" y="216500"/>
                </a:lnTo>
                <a:lnTo>
                  <a:pt x="527900" y="263944"/>
                </a:lnTo>
                <a:lnTo>
                  <a:pt x="523648" y="311387"/>
                </a:lnTo>
                <a:lnTo>
                  <a:pt x="511387" y="356042"/>
                </a:lnTo>
                <a:lnTo>
                  <a:pt x="491863" y="397160"/>
                </a:lnTo>
                <a:lnTo>
                  <a:pt x="465822" y="433999"/>
                </a:lnTo>
                <a:lnTo>
                  <a:pt x="434009" y="465811"/>
                </a:lnTo>
                <a:lnTo>
                  <a:pt x="397169" y="491851"/>
                </a:lnTo>
                <a:lnTo>
                  <a:pt x="356048" y="511374"/>
                </a:lnTo>
                <a:lnTo>
                  <a:pt x="311391" y="523635"/>
                </a:lnTo>
                <a:lnTo>
                  <a:pt x="263944" y="527888"/>
                </a:lnTo>
                <a:lnTo>
                  <a:pt x="216500" y="523635"/>
                </a:lnTo>
                <a:lnTo>
                  <a:pt x="171846" y="511374"/>
                </a:lnTo>
                <a:lnTo>
                  <a:pt x="130727" y="491851"/>
                </a:lnTo>
                <a:lnTo>
                  <a:pt x="93888" y="465811"/>
                </a:lnTo>
                <a:lnTo>
                  <a:pt x="62076" y="433999"/>
                </a:lnTo>
                <a:lnTo>
                  <a:pt x="36036" y="397160"/>
                </a:lnTo>
                <a:lnTo>
                  <a:pt x="16513" y="356042"/>
                </a:lnTo>
                <a:lnTo>
                  <a:pt x="4252" y="311387"/>
                </a:lnTo>
                <a:lnTo>
                  <a:pt x="0" y="263944"/>
                </a:lnTo>
                <a:close/>
              </a:path>
            </a:pathLst>
          </a:custGeom>
          <a:ln w="17145">
            <a:solidFill>
              <a:srgbClr val="231F20"/>
            </a:solidFill>
          </a:ln>
        </p:spPr>
        <p:txBody>
          <a:bodyPr wrap="square" lIns="0" tIns="0" rIns="0" bIns="0" rtlCol="0"/>
          <a:lstStyle/>
          <a:p>
            <a:endParaRPr/>
          </a:p>
        </p:txBody>
      </p:sp>
      <p:sp>
        <p:nvSpPr>
          <p:cNvPr id="17" name="object 17"/>
          <p:cNvSpPr txBox="1"/>
          <p:nvPr/>
        </p:nvSpPr>
        <p:spPr>
          <a:xfrm rot="6300000">
            <a:off x="14222210" y="5250781"/>
            <a:ext cx="124260" cy="95885"/>
          </a:xfrm>
          <a:prstGeom prst="rect">
            <a:avLst/>
          </a:prstGeom>
        </p:spPr>
        <p:txBody>
          <a:bodyPr vert="horz" wrap="square" lIns="0" tIns="0" rIns="0" bIns="0" rtlCol="0">
            <a:spAutoFit/>
          </a:bodyPr>
          <a:lstStyle/>
          <a:p>
            <a:pPr>
              <a:lnSpc>
                <a:spcPts val="755"/>
              </a:lnSpc>
            </a:pPr>
            <a:r>
              <a:rPr sz="750" spc="15" dirty="0">
                <a:solidFill>
                  <a:srgbClr val="231F20"/>
                </a:solidFill>
                <a:latin typeface="Arial"/>
                <a:cs typeface="Arial"/>
              </a:rPr>
              <a:t>G</a:t>
            </a:r>
            <a:endParaRPr sz="750">
              <a:latin typeface="Arial"/>
              <a:cs typeface="Arial"/>
            </a:endParaRPr>
          </a:p>
        </p:txBody>
      </p:sp>
      <p:sp>
        <p:nvSpPr>
          <p:cNvPr id="18" name="object 18"/>
          <p:cNvSpPr txBox="1"/>
          <p:nvPr/>
        </p:nvSpPr>
        <p:spPr>
          <a:xfrm rot="4980000">
            <a:off x="14221441" y="5325534"/>
            <a:ext cx="114696" cy="95885"/>
          </a:xfrm>
          <a:prstGeom prst="rect">
            <a:avLst/>
          </a:prstGeom>
        </p:spPr>
        <p:txBody>
          <a:bodyPr vert="horz" wrap="square" lIns="0" tIns="0" rIns="0" bIns="0" rtlCol="0">
            <a:spAutoFit/>
          </a:bodyPr>
          <a:lstStyle/>
          <a:p>
            <a:pPr>
              <a:lnSpc>
                <a:spcPts val="755"/>
              </a:lnSpc>
            </a:pPr>
            <a:r>
              <a:rPr sz="750" spc="55" dirty="0">
                <a:solidFill>
                  <a:srgbClr val="231F20"/>
                </a:solidFill>
                <a:latin typeface="Arial"/>
                <a:cs typeface="Arial"/>
              </a:rPr>
              <a:t>L</a:t>
            </a:r>
            <a:endParaRPr sz="750">
              <a:latin typeface="Arial"/>
              <a:cs typeface="Arial"/>
            </a:endParaRPr>
          </a:p>
        </p:txBody>
      </p:sp>
      <p:sp>
        <p:nvSpPr>
          <p:cNvPr id="19" name="object 19"/>
          <p:cNvSpPr txBox="1"/>
          <p:nvPr/>
        </p:nvSpPr>
        <p:spPr>
          <a:xfrm rot="3660000">
            <a:off x="14238763" y="5394190"/>
            <a:ext cx="123081" cy="95885"/>
          </a:xfrm>
          <a:prstGeom prst="rect">
            <a:avLst/>
          </a:prstGeom>
        </p:spPr>
        <p:txBody>
          <a:bodyPr vert="horz" wrap="square" lIns="0" tIns="0" rIns="0" bIns="0" rtlCol="0">
            <a:spAutoFit/>
          </a:bodyPr>
          <a:lstStyle/>
          <a:p>
            <a:pPr>
              <a:lnSpc>
                <a:spcPts val="755"/>
              </a:lnSpc>
            </a:pPr>
            <a:r>
              <a:rPr sz="750" spc="35" dirty="0">
                <a:solidFill>
                  <a:srgbClr val="231F20"/>
                </a:solidFill>
                <a:latin typeface="Arial"/>
                <a:cs typeface="Arial"/>
              </a:rPr>
              <a:t>U</a:t>
            </a:r>
            <a:endParaRPr sz="750">
              <a:latin typeface="Arial"/>
              <a:cs typeface="Arial"/>
            </a:endParaRPr>
          </a:p>
        </p:txBody>
      </p:sp>
      <p:sp>
        <p:nvSpPr>
          <p:cNvPr id="20" name="object 20"/>
          <p:cNvSpPr txBox="1"/>
          <p:nvPr/>
        </p:nvSpPr>
        <p:spPr>
          <a:xfrm rot="2280000">
            <a:off x="14291599" y="5453108"/>
            <a:ext cx="116765" cy="95885"/>
          </a:xfrm>
          <a:prstGeom prst="rect">
            <a:avLst/>
          </a:prstGeom>
        </p:spPr>
        <p:txBody>
          <a:bodyPr vert="horz" wrap="square" lIns="0" tIns="0" rIns="0" bIns="0" rtlCol="0">
            <a:spAutoFit/>
          </a:bodyPr>
          <a:lstStyle/>
          <a:p>
            <a:pPr>
              <a:lnSpc>
                <a:spcPts val="755"/>
              </a:lnSpc>
            </a:pPr>
            <a:r>
              <a:rPr sz="750" spc="35" dirty="0">
                <a:solidFill>
                  <a:srgbClr val="231F20"/>
                </a:solidFill>
                <a:latin typeface="Arial"/>
                <a:cs typeface="Arial"/>
              </a:rPr>
              <a:t>T</a:t>
            </a:r>
            <a:endParaRPr sz="750">
              <a:latin typeface="Arial"/>
              <a:cs typeface="Arial"/>
            </a:endParaRPr>
          </a:p>
        </p:txBody>
      </p:sp>
      <p:sp>
        <p:nvSpPr>
          <p:cNvPr id="21" name="object 21"/>
          <p:cNvSpPr txBox="1"/>
          <p:nvPr/>
        </p:nvSpPr>
        <p:spPr>
          <a:xfrm rot="900000">
            <a:off x="14359488" y="5488170"/>
            <a:ext cx="117833" cy="95885"/>
          </a:xfrm>
          <a:prstGeom prst="rect">
            <a:avLst/>
          </a:prstGeom>
        </p:spPr>
        <p:txBody>
          <a:bodyPr vert="horz" wrap="square" lIns="0" tIns="0" rIns="0" bIns="0" rtlCol="0">
            <a:spAutoFit/>
          </a:bodyPr>
          <a:lstStyle/>
          <a:p>
            <a:pPr>
              <a:lnSpc>
                <a:spcPts val="755"/>
              </a:lnSpc>
            </a:pPr>
            <a:r>
              <a:rPr sz="750" spc="10" dirty="0">
                <a:solidFill>
                  <a:srgbClr val="231F20"/>
                </a:solidFill>
                <a:latin typeface="Arial"/>
                <a:cs typeface="Arial"/>
              </a:rPr>
              <a:t>E</a:t>
            </a:r>
            <a:endParaRPr sz="750">
              <a:latin typeface="Arial"/>
              <a:cs typeface="Arial"/>
            </a:endParaRPr>
          </a:p>
        </p:txBody>
      </p:sp>
      <p:sp>
        <p:nvSpPr>
          <p:cNvPr id="22" name="object 22"/>
          <p:cNvSpPr txBox="1"/>
          <p:nvPr/>
        </p:nvSpPr>
        <p:spPr>
          <a:xfrm rot="21180000">
            <a:off x="14433525" y="5493243"/>
            <a:ext cx="124657" cy="96520"/>
          </a:xfrm>
          <a:prstGeom prst="rect">
            <a:avLst/>
          </a:prstGeom>
        </p:spPr>
        <p:txBody>
          <a:bodyPr vert="horz" wrap="square" lIns="0" tIns="0" rIns="0" bIns="0" rtlCol="0">
            <a:spAutoFit/>
          </a:bodyPr>
          <a:lstStyle/>
          <a:p>
            <a:pPr>
              <a:lnSpc>
                <a:spcPts val="760"/>
              </a:lnSpc>
            </a:pPr>
            <a:r>
              <a:rPr sz="750" spc="60" dirty="0">
                <a:solidFill>
                  <a:srgbClr val="231F20"/>
                </a:solidFill>
                <a:latin typeface="Arial"/>
                <a:cs typeface="Arial"/>
              </a:rPr>
              <a:t>N</a:t>
            </a:r>
            <a:endParaRPr sz="750">
              <a:latin typeface="Arial"/>
              <a:cs typeface="Arial"/>
            </a:endParaRPr>
          </a:p>
        </p:txBody>
      </p:sp>
      <p:sp>
        <p:nvSpPr>
          <p:cNvPr id="23" name="object 23"/>
          <p:cNvSpPr txBox="1"/>
          <p:nvPr/>
        </p:nvSpPr>
        <p:spPr>
          <a:xfrm rot="19140000">
            <a:off x="14539255" y="5446671"/>
            <a:ext cx="116765" cy="96520"/>
          </a:xfrm>
          <a:prstGeom prst="rect">
            <a:avLst/>
          </a:prstGeom>
        </p:spPr>
        <p:txBody>
          <a:bodyPr vert="horz" wrap="square" lIns="0" tIns="0" rIns="0" bIns="0" rtlCol="0">
            <a:spAutoFit/>
          </a:bodyPr>
          <a:lstStyle/>
          <a:p>
            <a:pPr>
              <a:lnSpc>
                <a:spcPts val="760"/>
              </a:lnSpc>
            </a:pPr>
            <a:r>
              <a:rPr sz="750" spc="40" dirty="0">
                <a:solidFill>
                  <a:srgbClr val="231F20"/>
                </a:solidFill>
                <a:latin typeface="Arial"/>
                <a:cs typeface="Arial"/>
              </a:rPr>
              <a:t>F</a:t>
            </a:r>
            <a:endParaRPr sz="750">
              <a:latin typeface="Arial"/>
              <a:cs typeface="Arial"/>
            </a:endParaRPr>
          </a:p>
        </p:txBody>
      </p:sp>
      <p:sp>
        <p:nvSpPr>
          <p:cNvPr id="24" name="object 24"/>
          <p:cNvSpPr txBox="1"/>
          <p:nvPr/>
        </p:nvSpPr>
        <p:spPr>
          <a:xfrm rot="17820000">
            <a:off x="14582307" y="5388320"/>
            <a:ext cx="120780" cy="96520"/>
          </a:xfrm>
          <a:prstGeom prst="rect">
            <a:avLst/>
          </a:prstGeom>
        </p:spPr>
        <p:txBody>
          <a:bodyPr vert="horz" wrap="square" lIns="0" tIns="0" rIns="0" bIns="0" rtlCol="0">
            <a:spAutoFit/>
          </a:bodyPr>
          <a:lstStyle/>
          <a:p>
            <a:pPr>
              <a:lnSpc>
                <a:spcPts val="760"/>
              </a:lnSpc>
            </a:pPr>
            <a:r>
              <a:rPr sz="750" spc="10" dirty="0">
                <a:solidFill>
                  <a:srgbClr val="231F20"/>
                </a:solidFill>
                <a:latin typeface="Arial"/>
                <a:cs typeface="Arial"/>
              </a:rPr>
              <a:t>R</a:t>
            </a:r>
            <a:endParaRPr sz="750">
              <a:latin typeface="Arial"/>
              <a:cs typeface="Arial"/>
            </a:endParaRPr>
          </a:p>
        </p:txBody>
      </p:sp>
      <p:sp>
        <p:nvSpPr>
          <p:cNvPr id="25" name="object 25"/>
          <p:cNvSpPr txBox="1"/>
          <p:nvPr/>
        </p:nvSpPr>
        <p:spPr>
          <a:xfrm rot="16500000">
            <a:off x="14603387" y="5316300"/>
            <a:ext cx="118193" cy="96520"/>
          </a:xfrm>
          <a:prstGeom prst="rect">
            <a:avLst/>
          </a:prstGeom>
        </p:spPr>
        <p:txBody>
          <a:bodyPr vert="horz" wrap="square" lIns="0" tIns="0" rIns="0" bIns="0" rtlCol="0">
            <a:spAutoFit/>
          </a:bodyPr>
          <a:lstStyle/>
          <a:p>
            <a:pPr>
              <a:lnSpc>
                <a:spcPts val="760"/>
              </a:lnSpc>
            </a:pPr>
            <a:r>
              <a:rPr sz="750" spc="10" dirty="0">
                <a:solidFill>
                  <a:srgbClr val="231F20"/>
                </a:solidFill>
                <a:latin typeface="Arial"/>
                <a:cs typeface="Arial"/>
              </a:rPr>
              <a:t>E</a:t>
            </a:r>
            <a:endParaRPr sz="750">
              <a:latin typeface="Arial"/>
              <a:cs typeface="Arial"/>
            </a:endParaRPr>
          </a:p>
        </p:txBody>
      </p:sp>
      <p:sp>
        <p:nvSpPr>
          <p:cNvPr id="26" name="object 26"/>
          <p:cNvSpPr txBox="1"/>
          <p:nvPr/>
        </p:nvSpPr>
        <p:spPr>
          <a:xfrm rot="15180000">
            <a:off x="14595418" y="5245029"/>
            <a:ext cx="117475" cy="96520"/>
          </a:xfrm>
          <a:prstGeom prst="rect">
            <a:avLst/>
          </a:prstGeom>
        </p:spPr>
        <p:txBody>
          <a:bodyPr vert="horz" wrap="square" lIns="0" tIns="0" rIns="0" bIns="0" rtlCol="0">
            <a:spAutoFit/>
          </a:bodyPr>
          <a:lstStyle/>
          <a:p>
            <a:pPr>
              <a:lnSpc>
                <a:spcPts val="760"/>
              </a:lnSpc>
            </a:pPr>
            <a:r>
              <a:rPr sz="750" spc="10" dirty="0">
                <a:solidFill>
                  <a:srgbClr val="231F20"/>
                </a:solidFill>
                <a:latin typeface="Arial"/>
                <a:cs typeface="Arial"/>
              </a:rPr>
              <a:t>E</a:t>
            </a:r>
            <a:endParaRPr sz="750">
              <a:latin typeface="Arial"/>
              <a:cs typeface="Arial"/>
            </a:endParaRPr>
          </a:p>
        </p:txBody>
      </p:sp>
      <p:pic>
        <p:nvPicPr>
          <p:cNvPr id="27" name="object 27"/>
          <p:cNvPicPr/>
          <p:nvPr/>
        </p:nvPicPr>
        <p:blipFill>
          <a:blip r:embed="rId3" cstate="print"/>
          <a:stretch>
            <a:fillRect/>
          </a:stretch>
        </p:blipFill>
        <p:spPr>
          <a:xfrm>
            <a:off x="14386717" y="5128063"/>
            <a:ext cx="170776" cy="336518"/>
          </a:xfrm>
          <a:prstGeom prst="rect">
            <a:avLst/>
          </a:prstGeom>
        </p:spPr>
      </p:pic>
      <p:grpSp>
        <p:nvGrpSpPr>
          <p:cNvPr id="29" name="object 29"/>
          <p:cNvGrpSpPr/>
          <p:nvPr/>
        </p:nvGrpSpPr>
        <p:grpSpPr>
          <a:xfrm>
            <a:off x="12114641" y="0"/>
            <a:ext cx="3043555" cy="3368040"/>
            <a:chOff x="12114641" y="0"/>
            <a:chExt cx="3043555" cy="3368040"/>
          </a:xfrm>
        </p:grpSpPr>
        <p:pic>
          <p:nvPicPr>
            <p:cNvPr id="30" name="object 30"/>
            <p:cNvPicPr/>
            <p:nvPr/>
          </p:nvPicPr>
          <p:blipFill>
            <a:blip r:embed="rId4" cstate="print"/>
            <a:stretch>
              <a:fillRect/>
            </a:stretch>
          </p:blipFill>
          <p:spPr>
            <a:xfrm>
              <a:off x="12152744" y="5538"/>
              <a:ext cx="2967241" cy="3285793"/>
            </a:xfrm>
            <a:prstGeom prst="rect">
              <a:avLst/>
            </a:prstGeom>
          </p:spPr>
        </p:pic>
        <p:sp>
          <p:nvSpPr>
            <p:cNvPr id="31" name="object 31"/>
            <p:cNvSpPr/>
            <p:nvPr/>
          </p:nvSpPr>
          <p:spPr>
            <a:xfrm>
              <a:off x="12152741" y="0"/>
              <a:ext cx="2967355" cy="3291840"/>
            </a:xfrm>
            <a:custGeom>
              <a:avLst/>
              <a:gdLst/>
              <a:ahLst/>
              <a:cxnLst/>
              <a:rect l="l" t="t" r="r" b="b"/>
              <a:pathLst>
                <a:path w="2967355" h="3291840">
                  <a:moveTo>
                    <a:pt x="2735059" y="3291328"/>
                  </a:moveTo>
                  <a:lnTo>
                    <a:pt x="2783169" y="3290911"/>
                  </a:lnTo>
                  <a:lnTo>
                    <a:pt x="2831079" y="3289664"/>
                  </a:lnTo>
                  <a:lnTo>
                    <a:pt x="2878780" y="3287595"/>
                  </a:lnTo>
                  <a:lnTo>
                    <a:pt x="2926267" y="3284710"/>
                  </a:lnTo>
                  <a:lnTo>
                    <a:pt x="2967243" y="3281507"/>
                  </a:lnTo>
                </a:path>
                <a:path w="2967355" h="3291840">
                  <a:moveTo>
                    <a:pt x="52832" y="0"/>
                  </a:moveTo>
                  <a:lnTo>
                    <a:pt x="40445" y="66313"/>
                  </a:lnTo>
                  <a:lnTo>
                    <a:pt x="32852" y="112638"/>
                  </a:lnTo>
                  <a:lnTo>
                    <a:pt x="26029" y="159221"/>
                  </a:lnTo>
                  <a:lnTo>
                    <a:pt x="19984" y="206053"/>
                  </a:lnTo>
                  <a:lnTo>
                    <a:pt x="14722" y="253129"/>
                  </a:lnTo>
                  <a:lnTo>
                    <a:pt x="10252" y="300441"/>
                  </a:lnTo>
                  <a:lnTo>
                    <a:pt x="6579" y="347982"/>
                  </a:lnTo>
                  <a:lnTo>
                    <a:pt x="3711" y="395746"/>
                  </a:lnTo>
                  <a:lnTo>
                    <a:pt x="1653" y="443725"/>
                  </a:lnTo>
                  <a:lnTo>
                    <a:pt x="414" y="491914"/>
                  </a:lnTo>
                  <a:lnTo>
                    <a:pt x="0" y="540305"/>
                  </a:lnTo>
                  <a:lnTo>
                    <a:pt x="414" y="588696"/>
                  </a:lnTo>
                  <a:lnTo>
                    <a:pt x="1653" y="636885"/>
                  </a:lnTo>
                  <a:lnTo>
                    <a:pt x="3711" y="684865"/>
                  </a:lnTo>
                  <a:lnTo>
                    <a:pt x="6579" y="732629"/>
                  </a:lnTo>
                  <a:lnTo>
                    <a:pt x="10252" y="780171"/>
                  </a:lnTo>
                  <a:lnTo>
                    <a:pt x="14722" y="827483"/>
                  </a:lnTo>
                  <a:lnTo>
                    <a:pt x="19984" y="874559"/>
                  </a:lnTo>
                  <a:lnTo>
                    <a:pt x="26029" y="921391"/>
                  </a:lnTo>
                  <a:lnTo>
                    <a:pt x="32852" y="967974"/>
                  </a:lnTo>
                  <a:lnTo>
                    <a:pt x="40445" y="1014300"/>
                  </a:lnTo>
                  <a:lnTo>
                    <a:pt x="48801" y="1060363"/>
                  </a:lnTo>
                  <a:lnTo>
                    <a:pt x="57915" y="1106155"/>
                  </a:lnTo>
                  <a:lnTo>
                    <a:pt x="67779" y="1151670"/>
                  </a:lnTo>
                  <a:lnTo>
                    <a:pt x="78386" y="1196901"/>
                  </a:lnTo>
                  <a:lnTo>
                    <a:pt x="89730" y="1241842"/>
                  </a:lnTo>
                  <a:lnTo>
                    <a:pt x="101803" y="1286484"/>
                  </a:lnTo>
                  <a:lnTo>
                    <a:pt x="114600" y="1330822"/>
                  </a:lnTo>
                  <a:lnTo>
                    <a:pt x="128113" y="1374849"/>
                  </a:lnTo>
                  <a:lnTo>
                    <a:pt x="142335" y="1418558"/>
                  </a:lnTo>
                  <a:lnTo>
                    <a:pt x="157260" y="1461942"/>
                  </a:lnTo>
                  <a:lnTo>
                    <a:pt x="172881" y="1504994"/>
                  </a:lnTo>
                  <a:lnTo>
                    <a:pt x="189191" y="1547708"/>
                  </a:lnTo>
                  <a:lnTo>
                    <a:pt x="206183" y="1590076"/>
                  </a:lnTo>
                  <a:lnTo>
                    <a:pt x="223851" y="1632092"/>
                  </a:lnTo>
                  <a:lnTo>
                    <a:pt x="242188" y="1673749"/>
                  </a:lnTo>
                  <a:lnTo>
                    <a:pt x="261187" y="1715040"/>
                  </a:lnTo>
                  <a:lnTo>
                    <a:pt x="280841" y="1755959"/>
                  </a:lnTo>
                  <a:lnTo>
                    <a:pt x="301143" y="1796498"/>
                  </a:lnTo>
                  <a:lnTo>
                    <a:pt x="322087" y="1836651"/>
                  </a:lnTo>
                  <a:lnTo>
                    <a:pt x="343666" y="1876411"/>
                  </a:lnTo>
                  <a:lnTo>
                    <a:pt x="365873" y="1915770"/>
                  </a:lnTo>
                  <a:lnTo>
                    <a:pt x="388701" y="1954724"/>
                  </a:lnTo>
                  <a:lnTo>
                    <a:pt x="412144" y="1993263"/>
                  </a:lnTo>
                  <a:lnTo>
                    <a:pt x="436195" y="2031382"/>
                  </a:lnTo>
                  <a:lnTo>
                    <a:pt x="460847" y="2069074"/>
                  </a:lnTo>
                  <a:lnTo>
                    <a:pt x="486093" y="2106332"/>
                  </a:lnTo>
                  <a:lnTo>
                    <a:pt x="511926" y="2143149"/>
                  </a:lnTo>
                  <a:lnTo>
                    <a:pt x="538340" y="2179518"/>
                  </a:lnTo>
                  <a:lnTo>
                    <a:pt x="565328" y="2215433"/>
                  </a:lnTo>
                  <a:lnTo>
                    <a:pt x="592883" y="2250887"/>
                  </a:lnTo>
                  <a:lnTo>
                    <a:pt x="620999" y="2285872"/>
                  </a:lnTo>
                  <a:lnTo>
                    <a:pt x="649667" y="2320383"/>
                  </a:lnTo>
                  <a:lnTo>
                    <a:pt x="678883" y="2354412"/>
                  </a:lnTo>
                  <a:lnTo>
                    <a:pt x="708639" y="2387952"/>
                  </a:lnTo>
                  <a:lnTo>
                    <a:pt x="738927" y="2420997"/>
                  </a:lnTo>
                  <a:lnTo>
                    <a:pt x="769743" y="2453540"/>
                  </a:lnTo>
                  <a:lnTo>
                    <a:pt x="801077" y="2485573"/>
                  </a:lnTo>
                  <a:lnTo>
                    <a:pt x="832925" y="2517091"/>
                  </a:lnTo>
                  <a:lnTo>
                    <a:pt x="865279" y="2548086"/>
                  </a:lnTo>
                  <a:lnTo>
                    <a:pt x="898132" y="2578552"/>
                  </a:lnTo>
                  <a:lnTo>
                    <a:pt x="931478" y="2608481"/>
                  </a:lnTo>
                  <a:lnTo>
                    <a:pt x="965309" y="2637867"/>
                  </a:lnTo>
                  <a:lnTo>
                    <a:pt x="999619" y="2666703"/>
                  </a:lnTo>
                  <a:lnTo>
                    <a:pt x="1034402" y="2694983"/>
                  </a:lnTo>
                  <a:lnTo>
                    <a:pt x="1069650" y="2722699"/>
                  </a:lnTo>
                  <a:lnTo>
                    <a:pt x="1105356" y="2749844"/>
                  </a:lnTo>
                  <a:lnTo>
                    <a:pt x="1141514" y="2776412"/>
                  </a:lnTo>
                  <a:lnTo>
                    <a:pt x="1178118" y="2802397"/>
                  </a:lnTo>
                  <a:lnTo>
                    <a:pt x="1215159" y="2827790"/>
                  </a:lnTo>
                  <a:lnTo>
                    <a:pt x="1252633" y="2852585"/>
                  </a:lnTo>
                  <a:lnTo>
                    <a:pt x="1290531" y="2876777"/>
                  </a:lnTo>
                  <a:lnTo>
                    <a:pt x="1328846" y="2900356"/>
                  </a:lnTo>
                  <a:lnTo>
                    <a:pt x="1367573" y="2923318"/>
                  </a:lnTo>
                  <a:lnTo>
                    <a:pt x="1406705" y="2945655"/>
                  </a:lnTo>
                  <a:lnTo>
                    <a:pt x="1446234" y="2967360"/>
                  </a:lnTo>
                  <a:lnTo>
                    <a:pt x="1486154" y="2988426"/>
                  </a:lnTo>
                  <a:lnTo>
                    <a:pt x="1526458" y="3008847"/>
                  </a:lnTo>
                  <a:lnTo>
                    <a:pt x="1567139" y="3028616"/>
                  </a:lnTo>
                  <a:lnTo>
                    <a:pt x="1608190" y="3047726"/>
                  </a:lnTo>
                  <a:lnTo>
                    <a:pt x="1649606" y="3066169"/>
                  </a:lnTo>
                  <a:lnTo>
                    <a:pt x="1691378" y="3083940"/>
                  </a:lnTo>
                  <a:lnTo>
                    <a:pt x="1733500" y="3101032"/>
                  </a:lnTo>
                  <a:lnTo>
                    <a:pt x="1775966" y="3117437"/>
                  </a:lnTo>
                  <a:lnTo>
                    <a:pt x="1818768" y="3133149"/>
                  </a:lnTo>
                  <a:lnTo>
                    <a:pt x="1861901" y="3148161"/>
                  </a:lnTo>
                  <a:lnTo>
                    <a:pt x="1905356" y="3162467"/>
                  </a:lnTo>
                  <a:lnTo>
                    <a:pt x="1949127" y="3176058"/>
                  </a:lnTo>
                  <a:lnTo>
                    <a:pt x="1993208" y="3188930"/>
                  </a:lnTo>
                  <a:lnTo>
                    <a:pt x="2037592" y="3201074"/>
                  </a:lnTo>
                  <a:lnTo>
                    <a:pt x="2082271" y="3212484"/>
                  </a:lnTo>
                  <a:lnTo>
                    <a:pt x="2127240" y="3223153"/>
                  </a:lnTo>
                  <a:lnTo>
                    <a:pt x="2172491" y="3233074"/>
                  </a:lnTo>
                  <a:lnTo>
                    <a:pt x="2218018" y="3242241"/>
                  </a:lnTo>
                  <a:lnTo>
                    <a:pt x="2263813" y="3250647"/>
                  </a:lnTo>
                  <a:lnTo>
                    <a:pt x="2309870" y="3258284"/>
                  </a:lnTo>
                  <a:lnTo>
                    <a:pt x="2356183" y="3265146"/>
                  </a:lnTo>
                  <a:lnTo>
                    <a:pt x="2402744" y="3271227"/>
                  </a:lnTo>
                  <a:lnTo>
                    <a:pt x="2449547" y="3276519"/>
                  </a:lnTo>
                  <a:lnTo>
                    <a:pt x="2496584" y="3281016"/>
                  </a:lnTo>
                  <a:lnTo>
                    <a:pt x="2543850" y="3284710"/>
                  </a:lnTo>
                  <a:lnTo>
                    <a:pt x="2591337" y="3287595"/>
                  </a:lnTo>
                  <a:lnTo>
                    <a:pt x="2639039" y="3289664"/>
                  </a:lnTo>
                  <a:lnTo>
                    <a:pt x="2686948" y="3290911"/>
                  </a:lnTo>
                  <a:lnTo>
                    <a:pt x="2735059" y="3291328"/>
                  </a:lnTo>
                </a:path>
              </a:pathLst>
            </a:custGeom>
            <a:ln w="76200">
              <a:solidFill>
                <a:srgbClr val="C7C8CA"/>
              </a:solidFill>
            </a:ln>
          </p:spPr>
          <p:txBody>
            <a:bodyPr wrap="square" lIns="0" tIns="0" rIns="0" bIns="0" rtlCol="0"/>
            <a:lstStyle/>
            <a:p>
              <a:endParaRPr/>
            </a:p>
          </p:txBody>
        </p:sp>
      </p:grpSp>
      <p:sp>
        <p:nvSpPr>
          <p:cNvPr id="32" name="object 32"/>
          <p:cNvSpPr/>
          <p:nvPr/>
        </p:nvSpPr>
        <p:spPr>
          <a:xfrm flipV="1">
            <a:off x="10611124" y="7412079"/>
            <a:ext cx="675880" cy="45719"/>
          </a:xfrm>
          <a:custGeom>
            <a:avLst/>
            <a:gdLst/>
            <a:ahLst/>
            <a:cxnLst/>
            <a:rect l="l" t="t" r="r" b="b"/>
            <a:pathLst>
              <a:path w="888365">
                <a:moveTo>
                  <a:pt x="0" y="0"/>
                </a:moveTo>
                <a:lnTo>
                  <a:pt x="887996" y="0"/>
                </a:lnTo>
              </a:path>
            </a:pathLst>
          </a:custGeom>
          <a:ln w="38100">
            <a:solidFill>
              <a:srgbClr val="7097C7"/>
            </a:solidFill>
          </a:ln>
        </p:spPr>
        <p:txBody>
          <a:bodyPr wrap="square" lIns="0" tIns="0" rIns="0" bIns="0" rtlCol="0"/>
          <a:lstStyle/>
          <a:p>
            <a:endParaRPr/>
          </a:p>
        </p:txBody>
      </p:sp>
      <p:sp>
        <p:nvSpPr>
          <p:cNvPr id="33" name="object 33"/>
          <p:cNvSpPr/>
          <p:nvPr/>
        </p:nvSpPr>
        <p:spPr>
          <a:xfrm flipV="1">
            <a:off x="8079231" y="7412079"/>
            <a:ext cx="648666" cy="45719"/>
          </a:xfrm>
          <a:custGeom>
            <a:avLst/>
            <a:gdLst/>
            <a:ahLst/>
            <a:cxnLst/>
            <a:rect l="l" t="t" r="r" b="b"/>
            <a:pathLst>
              <a:path w="888365">
                <a:moveTo>
                  <a:pt x="0" y="0"/>
                </a:moveTo>
                <a:lnTo>
                  <a:pt x="887996" y="0"/>
                </a:lnTo>
              </a:path>
            </a:pathLst>
          </a:custGeom>
          <a:ln w="38100">
            <a:solidFill>
              <a:srgbClr val="7097C7"/>
            </a:solidFill>
          </a:ln>
        </p:spPr>
        <p:txBody>
          <a:bodyPr wrap="square" lIns="0" tIns="0" rIns="0" bIns="0" rtlCol="0"/>
          <a:lstStyle/>
          <a:p>
            <a:endParaRPr/>
          </a:p>
        </p:txBody>
      </p:sp>
      <p:sp>
        <p:nvSpPr>
          <p:cNvPr id="34" name="object 34"/>
          <p:cNvSpPr/>
          <p:nvPr/>
        </p:nvSpPr>
        <p:spPr>
          <a:xfrm>
            <a:off x="12829937" y="9753907"/>
            <a:ext cx="1912025" cy="45719"/>
          </a:xfrm>
          <a:custGeom>
            <a:avLst/>
            <a:gdLst/>
            <a:ahLst/>
            <a:cxnLst/>
            <a:rect l="l" t="t" r="r" b="b"/>
            <a:pathLst>
              <a:path w="2626359">
                <a:moveTo>
                  <a:pt x="0" y="0"/>
                </a:moveTo>
                <a:lnTo>
                  <a:pt x="2626194" y="0"/>
                </a:lnTo>
              </a:path>
            </a:pathLst>
          </a:custGeom>
          <a:ln w="38100">
            <a:solidFill>
              <a:srgbClr val="7097C7"/>
            </a:solidFill>
          </a:ln>
        </p:spPr>
        <p:txBody>
          <a:bodyPr wrap="square" lIns="0" tIns="0" rIns="0" bIns="0" rtlCol="0"/>
          <a:lstStyle/>
          <a:p>
            <a:endParaRPr/>
          </a:p>
        </p:txBody>
      </p:sp>
      <p:sp>
        <p:nvSpPr>
          <p:cNvPr id="35" name="object 35"/>
          <p:cNvSpPr/>
          <p:nvPr/>
        </p:nvSpPr>
        <p:spPr>
          <a:xfrm flipV="1">
            <a:off x="7984764" y="9706676"/>
            <a:ext cx="2194720" cy="70091"/>
          </a:xfrm>
          <a:custGeom>
            <a:avLst/>
            <a:gdLst/>
            <a:ahLst/>
            <a:cxnLst/>
            <a:rect l="l" t="t" r="r" b="b"/>
            <a:pathLst>
              <a:path w="2626359">
                <a:moveTo>
                  <a:pt x="0" y="0"/>
                </a:moveTo>
                <a:lnTo>
                  <a:pt x="2626194" y="0"/>
                </a:lnTo>
              </a:path>
            </a:pathLst>
          </a:custGeom>
          <a:ln w="38100">
            <a:solidFill>
              <a:srgbClr val="7097C7"/>
            </a:solidFill>
          </a:ln>
        </p:spPr>
        <p:txBody>
          <a:bodyPr wrap="square" lIns="0" tIns="0" rIns="0" bIns="0" rtlCol="0"/>
          <a:lstStyle/>
          <a:p>
            <a:endParaRPr/>
          </a:p>
        </p:txBody>
      </p:sp>
      <p:graphicFrame>
        <p:nvGraphicFramePr>
          <p:cNvPr id="36" name="object 36"/>
          <p:cNvGraphicFramePr>
            <a:graphicFrameLocks noGrp="1"/>
          </p:cNvGraphicFramePr>
          <p:nvPr>
            <p:extLst>
              <p:ext uri="{D42A27DB-BD31-4B8C-83A1-F6EECF244321}">
                <p14:modId xmlns:p14="http://schemas.microsoft.com/office/powerpoint/2010/main" val="1472189041"/>
              </p:ext>
            </p:extLst>
          </p:nvPr>
        </p:nvGraphicFramePr>
        <p:xfrm>
          <a:off x="11520640" y="7280909"/>
          <a:ext cx="3199130" cy="2151380"/>
        </p:xfrm>
        <a:graphic>
          <a:graphicData uri="http://schemas.openxmlformats.org/drawingml/2006/table">
            <a:tbl>
              <a:tblPr firstRow="1" bandRow="1">
                <a:tableStyleId>{2D5ABB26-0587-4C30-8999-92F81FD0307C}</a:tableStyleId>
              </a:tblPr>
              <a:tblGrid>
                <a:gridCol w="1939925">
                  <a:extLst>
                    <a:ext uri="{9D8B030D-6E8A-4147-A177-3AD203B41FA5}">
                      <a16:colId xmlns:a16="http://schemas.microsoft.com/office/drawing/2014/main" val="20000"/>
                    </a:ext>
                  </a:extLst>
                </a:gridCol>
                <a:gridCol w="1259205">
                  <a:extLst>
                    <a:ext uri="{9D8B030D-6E8A-4147-A177-3AD203B41FA5}">
                      <a16:colId xmlns:a16="http://schemas.microsoft.com/office/drawing/2014/main" val="20001"/>
                    </a:ext>
                  </a:extLst>
                </a:gridCol>
              </a:tblGrid>
              <a:tr h="378460">
                <a:tc gridSpan="2">
                  <a:txBody>
                    <a:bodyPr/>
                    <a:lstStyle/>
                    <a:p>
                      <a:pPr marL="77470" marR="103505">
                        <a:lnSpc>
                          <a:spcPct val="100000"/>
                        </a:lnSpc>
                        <a:spcBef>
                          <a:spcPts val="270"/>
                        </a:spcBef>
                      </a:pPr>
                      <a:r>
                        <a:rPr lang="nl-NL" sz="1000" b="1" spc="-40" dirty="0">
                          <a:solidFill>
                            <a:srgbClr val="7097C7"/>
                          </a:solidFill>
                          <a:latin typeface="Futura"/>
                          <a:cs typeface="Futura"/>
                        </a:rPr>
                        <a:t>Gemiddelde inhoud per aanbevolen dagelijkse dosis (2 tabletten)</a:t>
                      </a:r>
                      <a:endParaRPr sz="1000" dirty="0">
                        <a:solidFill>
                          <a:srgbClr val="7097C7"/>
                        </a:solidFill>
                        <a:latin typeface="Futura"/>
                        <a:cs typeface="Futura"/>
                      </a:endParaRPr>
                    </a:p>
                  </a:txBody>
                  <a:tcPr marL="0" marR="0" marT="34290" marB="0">
                    <a:lnL w="12700" cap="flat" cmpd="sng" algn="ctr">
                      <a:solidFill>
                        <a:srgbClr val="7097C7"/>
                      </a:solid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solidFill>
                        <a:srgbClr val="7097C7"/>
                      </a:solidFill>
                      <a:prstDash val="solid"/>
                      <a:round/>
                      <a:headEnd type="none" w="med" len="med"/>
                      <a:tailEnd type="none" w="med" len="med"/>
                    </a:lnT>
                    <a:lnB w="12700" cap="flat" cmpd="sng" algn="ctr">
                      <a:solidFill>
                        <a:srgbClr val="7097C7"/>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0"/>
                  </a:ext>
                </a:extLst>
              </a:tr>
              <a:tr h="177800">
                <a:tc>
                  <a:txBody>
                    <a:bodyPr/>
                    <a:lstStyle/>
                    <a:p>
                      <a:pPr marL="122555">
                        <a:lnSpc>
                          <a:spcPct val="100000"/>
                        </a:lnSpc>
                        <a:spcBef>
                          <a:spcPts val="280"/>
                        </a:spcBef>
                      </a:pPr>
                      <a:r>
                        <a:rPr sz="800" b="1" spc="-5" dirty="0">
                          <a:solidFill>
                            <a:srgbClr val="231F20"/>
                          </a:solidFill>
                          <a:latin typeface="Futura"/>
                          <a:cs typeface="Futura"/>
                        </a:rPr>
                        <a:t>Tamarind</a:t>
                      </a:r>
                      <a:r>
                        <a:rPr lang="nl-NL" sz="800" b="1" spc="-5" dirty="0">
                          <a:solidFill>
                            <a:srgbClr val="231F20"/>
                          </a:solidFill>
                          <a:latin typeface="Futura"/>
                          <a:cs typeface="Futura"/>
                        </a:rPr>
                        <a:t>e </a:t>
                      </a:r>
                      <a:r>
                        <a:rPr lang="nl-NL" sz="800" b="1" spc="-5" dirty="0" err="1">
                          <a:solidFill>
                            <a:srgbClr val="231F20"/>
                          </a:solidFill>
                          <a:latin typeface="Futura"/>
                          <a:cs typeface="Futura"/>
                        </a:rPr>
                        <a:t>d.e</a:t>
                      </a:r>
                      <a:r>
                        <a:rPr lang="nl-NL" sz="800" b="1" spc="-5" dirty="0">
                          <a:solidFill>
                            <a:srgbClr val="231F20"/>
                          </a:solidFill>
                          <a:latin typeface="Futura"/>
                          <a:cs typeface="Futura"/>
                        </a:rPr>
                        <a:t>.</a:t>
                      </a:r>
                      <a:endParaRPr sz="800" dirty="0">
                        <a:latin typeface="Futura"/>
                        <a:cs typeface="Futura"/>
                      </a:endParaRPr>
                    </a:p>
                  </a:txBody>
                  <a:tcPr marL="0" marR="0" marT="355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7097C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244"/>
                        </a:spcBef>
                      </a:pPr>
                      <a:r>
                        <a:rPr sz="800" b="1" dirty="0">
                          <a:solidFill>
                            <a:srgbClr val="231F20"/>
                          </a:solidFill>
                          <a:latin typeface="Futura"/>
                          <a:cs typeface="Futura"/>
                        </a:rPr>
                        <a:t>200</a:t>
                      </a:r>
                      <a:r>
                        <a:rPr sz="800" b="1" spc="-55"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31114"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solidFill>
                        <a:srgbClr val="7097C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86385">
                <a:tc>
                  <a:txBody>
                    <a:bodyPr/>
                    <a:lstStyle/>
                    <a:p>
                      <a:pPr marL="122555">
                        <a:lnSpc>
                          <a:spcPct val="100000"/>
                        </a:lnSpc>
                        <a:spcBef>
                          <a:spcPts val="180"/>
                        </a:spcBef>
                      </a:pPr>
                      <a:r>
                        <a:rPr lang="nl-NL" sz="800" b="1" spc="-5" dirty="0">
                          <a:solidFill>
                            <a:srgbClr val="231F20"/>
                          </a:solidFill>
                          <a:latin typeface="Futura"/>
                          <a:cs typeface="Futura"/>
                        </a:rPr>
                        <a:t>Paardenbloem wortel </a:t>
                      </a:r>
                      <a:r>
                        <a:rPr lang="nl-NL" sz="800" b="1" spc="-5" dirty="0" err="1">
                          <a:solidFill>
                            <a:srgbClr val="231F20"/>
                          </a:solidFill>
                          <a:latin typeface="Futura"/>
                          <a:cs typeface="Futura"/>
                        </a:rPr>
                        <a:t>d.e</a:t>
                      </a:r>
                      <a:r>
                        <a:rPr lang="nl-NL" sz="800" b="1" spc="-5" dirty="0">
                          <a:solidFill>
                            <a:srgbClr val="231F20"/>
                          </a:solidFill>
                          <a:latin typeface="Futura"/>
                          <a:cs typeface="Futura"/>
                        </a:rPr>
                        <a:t>.</a:t>
                      </a:r>
                      <a:endParaRPr sz="800" dirty="0">
                        <a:latin typeface="Futura"/>
                        <a:cs typeface="Futura"/>
                      </a:endParaRPr>
                    </a:p>
                    <a:p>
                      <a:pPr marL="122555">
                        <a:lnSpc>
                          <a:spcPct val="100000"/>
                        </a:lnSpc>
                      </a:pPr>
                      <a:r>
                        <a:rPr lang="nl-NL" sz="800" spc="-30" dirty="0">
                          <a:solidFill>
                            <a:srgbClr val="231F20"/>
                          </a:solidFill>
                          <a:latin typeface="Futura-Medium"/>
                          <a:cs typeface="Futura-Medium"/>
                        </a:rPr>
                        <a:t>waarvan </a:t>
                      </a:r>
                      <a:r>
                        <a:rPr sz="800" spc="-30" dirty="0">
                          <a:solidFill>
                            <a:srgbClr val="231F20"/>
                          </a:solidFill>
                          <a:latin typeface="Futura-Medium"/>
                          <a:cs typeface="Futura-Medium"/>
                        </a:rPr>
                        <a:t> </a:t>
                      </a:r>
                      <a:r>
                        <a:rPr sz="800" dirty="0">
                          <a:solidFill>
                            <a:srgbClr val="231F20"/>
                          </a:solidFill>
                          <a:latin typeface="Futura-Medium"/>
                          <a:cs typeface="Futura-Medium"/>
                        </a:rPr>
                        <a:t>inulin</a:t>
                      </a:r>
                      <a:r>
                        <a:rPr lang="nl-NL" sz="800" dirty="0">
                          <a:solidFill>
                            <a:srgbClr val="231F20"/>
                          </a:solidFill>
                          <a:latin typeface="Futura-Medium"/>
                          <a:cs typeface="Futura-Medium"/>
                        </a:rPr>
                        <a:t>e</a:t>
                      </a:r>
                      <a:endParaRPr sz="800" dirty="0">
                        <a:latin typeface="Futura-Medium"/>
                        <a:cs typeface="Futura-Medium"/>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06400">
                        <a:lnSpc>
                          <a:spcPct val="100000"/>
                        </a:lnSpc>
                        <a:spcBef>
                          <a:spcPts val="140"/>
                        </a:spcBef>
                      </a:pPr>
                      <a:r>
                        <a:rPr sz="800" b="1" spc="-55" dirty="0">
                          <a:solidFill>
                            <a:srgbClr val="231F20"/>
                          </a:solidFill>
                          <a:latin typeface="Futura"/>
                          <a:cs typeface="Futura"/>
                        </a:rPr>
                        <a:t>1</a:t>
                      </a:r>
                      <a:r>
                        <a:rPr sz="800" b="1" dirty="0">
                          <a:solidFill>
                            <a:srgbClr val="231F20"/>
                          </a:solidFill>
                          <a:latin typeface="Futura"/>
                          <a:cs typeface="Futura"/>
                        </a:rPr>
                        <a:t>50 mg</a:t>
                      </a:r>
                      <a:endParaRPr sz="800">
                        <a:latin typeface="Futura"/>
                        <a:cs typeface="Futura"/>
                      </a:endParaRPr>
                    </a:p>
                    <a:p>
                      <a:pPr marL="69850" algn="ctr">
                        <a:lnSpc>
                          <a:spcPct val="100000"/>
                        </a:lnSpc>
                      </a:pPr>
                      <a:r>
                        <a:rPr sz="800" spc="-5" dirty="0">
                          <a:solidFill>
                            <a:srgbClr val="231F20"/>
                          </a:solidFill>
                          <a:latin typeface="Futura-Medium"/>
                          <a:cs typeface="Futura-Medium"/>
                        </a:rPr>
                        <a:t>3</a:t>
                      </a:r>
                      <a:r>
                        <a:rPr sz="800" dirty="0">
                          <a:solidFill>
                            <a:srgbClr val="231F20"/>
                          </a:solidFill>
                          <a:latin typeface="Futura-Medium"/>
                          <a:cs typeface="Futura-Medium"/>
                        </a:rPr>
                        <a:t>0 mg</a:t>
                      </a:r>
                      <a:endParaRPr sz="800">
                        <a:latin typeface="Futura-Medium"/>
                        <a:cs typeface="Futura-Medium"/>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65100">
                <a:tc>
                  <a:txBody>
                    <a:bodyPr/>
                    <a:lstStyle/>
                    <a:p>
                      <a:pPr marL="122555">
                        <a:lnSpc>
                          <a:spcPct val="100000"/>
                        </a:lnSpc>
                        <a:spcBef>
                          <a:spcPts val="180"/>
                        </a:spcBef>
                      </a:pPr>
                      <a:r>
                        <a:rPr lang="nl-NL" sz="800" b="1" spc="-5" dirty="0">
                          <a:solidFill>
                            <a:srgbClr val="231F20"/>
                          </a:solidFill>
                          <a:latin typeface="Futura"/>
                          <a:cs typeface="Futura"/>
                        </a:rPr>
                        <a:t>Vijgen</a:t>
                      </a:r>
                      <a:r>
                        <a:rPr sz="800" b="1" spc="-45" dirty="0">
                          <a:solidFill>
                            <a:srgbClr val="231F20"/>
                          </a:solidFill>
                          <a:latin typeface="Futura"/>
                          <a:cs typeface="Futura"/>
                        </a:rPr>
                        <a:t> </a:t>
                      </a:r>
                      <a:r>
                        <a:rPr lang="nl-NL" sz="800" b="1" spc="-45" dirty="0" err="1">
                          <a:solidFill>
                            <a:srgbClr val="231F20"/>
                          </a:solidFill>
                          <a:latin typeface="Futura"/>
                          <a:cs typeface="Futura"/>
                        </a:rPr>
                        <a:t>d.e</a:t>
                      </a:r>
                      <a:r>
                        <a:rPr lang="nl-NL" sz="800" b="1" spc="-45" dirty="0">
                          <a:solidFill>
                            <a:srgbClr val="231F20"/>
                          </a:solidFill>
                          <a:latin typeface="Futura"/>
                          <a:cs typeface="Futura"/>
                        </a:rPr>
                        <a:t>.</a:t>
                      </a:r>
                      <a:r>
                        <a:rPr sz="800" b="1" dirty="0">
                          <a:solidFill>
                            <a:srgbClr val="231F20"/>
                          </a:solidFill>
                          <a:latin typeface="Futura"/>
                          <a:cs typeface="Futura"/>
                        </a:rPr>
                        <a:t>.</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spc="-15" dirty="0">
                          <a:solidFill>
                            <a:srgbClr val="231F20"/>
                          </a:solidFill>
                          <a:latin typeface="Futura"/>
                          <a:cs typeface="Futura"/>
                        </a:rPr>
                        <a:t>100</a:t>
                      </a:r>
                      <a:r>
                        <a:rPr sz="800" b="1" spc="-50"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65100">
                <a:tc>
                  <a:txBody>
                    <a:bodyPr/>
                    <a:lstStyle/>
                    <a:p>
                      <a:pPr marL="122555">
                        <a:lnSpc>
                          <a:spcPct val="100000"/>
                        </a:lnSpc>
                        <a:spcBef>
                          <a:spcPts val="180"/>
                        </a:spcBef>
                      </a:pPr>
                      <a:r>
                        <a:rPr sz="800" b="1" dirty="0" err="1">
                          <a:solidFill>
                            <a:srgbClr val="231F20"/>
                          </a:solidFill>
                          <a:latin typeface="Futura"/>
                          <a:cs typeface="Futura"/>
                        </a:rPr>
                        <a:t>Fru</a:t>
                      </a:r>
                      <a:r>
                        <a:rPr lang="nl-NL" sz="800" b="1" dirty="0">
                          <a:solidFill>
                            <a:srgbClr val="231F20"/>
                          </a:solidFill>
                          <a:latin typeface="Futura"/>
                          <a:cs typeface="Futura"/>
                        </a:rPr>
                        <a:t>c</a:t>
                      </a:r>
                      <a:r>
                        <a:rPr sz="800" b="1" dirty="0">
                          <a:solidFill>
                            <a:srgbClr val="231F20"/>
                          </a:solidFill>
                          <a:latin typeface="Futura"/>
                          <a:cs typeface="Futura"/>
                        </a:rPr>
                        <a:t>to-</a:t>
                      </a:r>
                      <a:r>
                        <a:rPr lang="nl-NL" sz="800" b="1" dirty="0">
                          <a:solidFill>
                            <a:srgbClr val="231F20"/>
                          </a:solidFill>
                          <a:latin typeface="Futura"/>
                          <a:cs typeface="Futura"/>
                        </a:rPr>
                        <a:t>oligosachariden</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spc="-15" dirty="0">
                          <a:solidFill>
                            <a:srgbClr val="231F20"/>
                          </a:solidFill>
                          <a:latin typeface="Futura"/>
                          <a:cs typeface="Futura"/>
                        </a:rPr>
                        <a:t>100</a:t>
                      </a:r>
                      <a:r>
                        <a:rPr sz="800" b="1" spc="-50"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65100">
                <a:tc>
                  <a:txBody>
                    <a:bodyPr/>
                    <a:lstStyle/>
                    <a:p>
                      <a:pPr marL="122555">
                        <a:lnSpc>
                          <a:spcPct val="100000"/>
                        </a:lnSpc>
                        <a:spcBef>
                          <a:spcPts val="180"/>
                        </a:spcBef>
                      </a:pPr>
                      <a:r>
                        <a:rPr lang="nl-NL" sz="800" b="1" spc="-5" dirty="0">
                          <a:solidFill>
                            <a:srgbClr val="231F20"/>
                          </a:solidFill>
                          <a:latin typeface="Futura"/>
                          <a:cs typeface="Futura"/>
                        </a:rPr>
                        <a:t>Mannitol</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dirty="0">
                          <a:solidFill>
                            <a:srgbClr val="231F20"/>
                          </a:solidFill>
                          <a:latin typeface="Futura"/>
                          <a:cs typeface="Futura"/>
                        </a:rPr>
                        <a:t>60</a:t>
                      </a:r>
                      <a:r>
                        <a:rPr sz="800" b="1" spc="-55"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65100">
                <a:tc>
                  <a:txBody>
                    <a:bodyPr/>
                    <a:lstStyle/>
                    <a:p>
                      <a:pPr marL="122555">
                        <a:lnSpc>
                          <a:spcPct val="100000"/>
                        </a:lnSpc>
                        <a:spcBef>
                          <a:spcPts val="180"/>
                        </a:spcBef>
                      </a:pPr>
                      <a:r>
                        <a:rPr lang="nl-NL" sz="800" b="1" spc="-5" dirty="0">
                          <a:solidFill>
                            <a:srgbClr val="231F20"/>
                          </a:solidFill>
                          <a:latin typeface="Futura"/>
                          <a:cs typeface="Futura"/>
                        </a:rPr>
                        <a:t>Gefermenteerd </a:t>
                      </a:r>
                      <a:r>
                        <a:rPr lang="nl-NL" sz="800" b="1" spc="-5" dirty="0" err="1">
                          <a:solidFill>
                            <a:srgbClr val="231F20"/>
                          </a:solidFill>
                          <a:latin typeface="Futura"/>
                          <a:cs typeface="Futura"/>
                        </a:rPr>
                        <a:t>papaya</a:t>
                      </a:r>
                      <a:r>
                        <a:rPr lang="nl-NL" sz="800" b="1" spc="-5" dirty="0">
                          <a:solidFill>
                            <a:srgbClr val="231F20"/>
                          </a:solidFill>
                          <a:latin typeface="Futura"/>
                          <a:cs typeface="Futura"/>
                        </a:rPr>
                        <a:t> </a:t>
                      </a:r>
                      <a:r>
                        <a:rPr lang="nl-NL" sz="800" b="1" spc="-5" dirty="0" err="1">
                          <a:solidFill>
                            <a:srgbClr val="231F20"/>
                          </a:solidFill>
                          <a:latin typeface="Futura"/>
                          <a:cs typeface="Futura"/>
                        </a:rPr>
                        <a:t>d.e</a:t>
                      </a:r>
                      <a:r>
                        <a:rPr lang="nl-NL" sz="800" b="1" spc="-5" dirty="0">
                          <a:solidFill>
                            <a:srgbClr val="231F20"/>
                          </a:solidFill>
                          <a:latin typeface="Futura"/>
                          <a:cs typeface="Futura"/>
                        </a:rPr>
                        <a:t>.</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dirty="0">
                          <a:solidFill>
                            <a:srgbClr val="231F20"/>
                          </a:solidFill>
                          <a:latin typeface="Futura"/>
                          <a:cs typeface="Futura"/>
                        </a:rPr>
                        <a:t>40</a:t>
                      </a:r>
                      <a:r>
                        <a:rPr sz="800" b="1" spc="-55"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65100">
                <a:tc>
                  <a:txBody>
                    <a:bodyPr/>
                    <a:lstStyle/>
                    <a:p>
                      <a:pPr marL="122555">
                        <a:lnSpc>
                          <a:spcPct val="100000"/>
                        </a:lnSpc>
                        <a:spcBef>
                          <a:spcPts val="180"/>
                        </a:spcBef>
                      </a:pPr>
                      <a:r>
                        <a:rPr sz="800" b="1" spc="-10" dirty="0">
                          <a:solidFill>
                            <a:srgbClr val="231F20"/>
                          </a:solidFill>
                          <a:latin typeface="Futura"/>
                          <a:cs typeface="Futura"/>
                        </a:rPr>
                        <a:t>Malva</a:t>
                      </a:r>
                      <a:r>
                        <a:rPr sz="800" b="1" spc="-50" dirty="0">
                          <a:solidFill>
                            <a:srgbClr val="231F20"/>
                          </a:solidFill>
                          <a:latin typeface="Futura"/>
                          <a:cs typeface="Futura"/>
                        </a:rPr>
                        <a:t> </a:t>
                      </a:r>
                      <a:r>
                        <a:rPr lang="nl-NL" sz="800" b="1" spc="-50" dirty="0" err="1">
                          <a:solidFill>
                            <a:srgbClr val="231F20"/>
                          </a:solidFill>
                          <a:latin typeface="Futura"/>
                          <a:cs typeface="Futura"/>
                        </a:rPr>
                        <a:t>d.e</a:t>
                      </a:r>
                      <a:r>
                        <a:rPr lang="nl-NL" sz="800" b="1" spc="-50" dirty="0">
                          <a:solidFill>
                            <a:srgbClr val="231F20"/>
                          </a:solidFill>
                          <a:latin typeface="Futura"/>
                          <a:cs typeface="Futura"/>
                        </a:rPr>
                        <a:t>.</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dirty="0">
                          <a:solidFill>
                            <a:srgbClr val="231F20"/>
                          </a:solidFill>
                          <a:latin typeface="Futura"/>
                          <a:cs typeface="Futura"/>
                        </a:rPr>
                        <a:t>40</a:t>
                      </a:r>
                      <a:r>
                        <a:rPr sz="800" b="1" spc="-55"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64465">
                <a:tc>
                  <a:txBody>
                    <a:bodyPr/>
                    <a:lstStyle/>
                    <a:p>
                      <a:pPr marL="122555">
                        <a:lnSpc>
                          <a:spcPct val="100000"/>
                        </a:lnSpc>
                        <a:spcBef>
                          <a:spcPts val="180"/>
                        </a:spcBef>
                      </a:pPr>
                      <a:r>
                        <a:rPr sz="800" b="1" dirty="0" err="1">
                          <a:solidFill>
                            <a:srgbClr val="231F20"/>
                          </a:solidFill>
                          <a:latin typeface="Futura"/>
                          <a:cs typeface="Futura"/>
                        </a:rPr>
                        <a:t>Pru</a:t>
                      </a:r>
                      <a:r>
                        <a:rPr lang="nl-NL" sz="800" b="1" dirty="0" err="1">
                          <a:solidFill>
                            <a:srgbClr val="231F20"/>
                          </a:solidFill>
                          <a:latin typeface="Futura"/>
                          <a:cs typeface="Futura"/>
                        </a:rPr>
                        <a:t>imensap</a:t>
                      </a:r>
                      <a:endParaRPr sz="800" dirty="0">
                        <a:latin typeface="Futura"/>
                        <a:cs typeface="Futura"/>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R="437515" algn="r">
                        <a:lnSpc>
                          <a:spcPct val="100000"/>
                        </a:lnSpc>
                        <a:spcBef>
                          <a:spcPts val="140"/>
                        </a:spcBef>
                      </a:pPr>
                      <a:r>
                        <a:rPr sz="800" b="1" dirty="0">
                          <a:solidFill>
                            <a:srgbClr val="231F20"/>
                          </a:solidFill>
                          <a:latin typeface="Futura"/>
                          <a:cs typeface="Futura"/>
                        </a:rPr>
                        <a:t>40</a:t>
                      </a:r>
                      <a:r>
                        <a:rPr sz="800" b="1" spc="-55" dirty="0">
                          <a:solidFill>
                            <a:srgbClr val="231F20"/>
                          </a:solidFill>
                          <a:latin typeface="Futura"/>
                          <a:cs typeface="Futura"/>
                        </a:rPr>
                        <a:t> </a:t>
                      </a:r>
                      <a:r>
                        <a:rPr sz="800" b="1" dirty="0">
                          <a:solidFill>
                            <a:srgbClr val="231F20"/>
                          </a:solidFill>
                          <a:latin typeface="Futura"/>
                          <a:cs typeface="Futura"/>
                        </a:rPr>
                        <a:t>mg</a:t>
                      </a:r>
                      <a:endParaRPr sz="800">
                        <a:latin typeface="Futura"/>
                        <a:cs typeface="Futura"/>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18770">
                <a:tc>
                  <a:txBody>
                    <a:bodyPr/>
                    <a:lstStyle/>
                    <a:p>
                      <a:pPr marL="122555">
                        <a:lnSpc>
                          <a:spcPct val="100000"/>
                        </a:lnSpc>
                        <a:spcBef>
                          <a:spcPts val="180"/>
                        </a:spcBef>
                      </a:pPr>
                      <a:r>
                        <a:rPr lang="nl-NL" sz="800" b="1" dirty="0">
                          <a:solidFill>
                            <a:srgbClr val="231F20"/>
                          </a:solidFill>
                          <a:latin typeface="Futura"/>
                          <a:cs typeface="Futura"/>
                        </a:rPr>
                        <a:t>Venkel </a:t>
                      </a:r>
                      <a:r>
                        <a:rPr lang="nl-NL" sz="800" b="1" dirty="0" err="1">
                          <a:solidFill>
                            <a:srgbClr val="231F20"/>
                          </a:solidFill>
                          <a:latin typeface="Futura"/>
                          <a:cs typeface="Futura"/>
                        </a:rPr>
                        <a:t>d.e</a:t>
                      </a:r>
                      <a:r>
                        <a:rPr lang="nl-NL" sz="800" b="1" dirty="0">
                          <a:solidFill>
                            <a:srgbClr val="231F20"/>
                          </a:solidFill>
                          <a:latin typeface="Futura"/>
                          <a:cs typeface="Futura"/>
                        </a:rPr>
                        <a:t>.</a:t>
                      </a:r>
                      <a:endParaRPr sz="800" dirty="0">
                        <a:latin typeface="Futura"/>
                        <a:cs typeface="Futura"/>
                      </a:endParaRPr>
                    </a:p>
                    <a:p>
                      <a:pPr marL="122555">
                        <a:lnSpc>
                          <a:spcPct val="100000"/>
                        </a:lnSpc>
                      </a:pPr>
                      <a:r>
                        <a:rPr lang="nl-NL" sz="800" dirty="0">
                          <a:solidFill>
                            <a:srgbClr val="231F20"/>
                          </a:solidFill>
                          <a:latin typeface="Futura-Medium"/>
                          <a:cs typeface="Futura-Medium"/>
                        </a:rPr>
                        <a:t>waarvan etherische olie</a:t>
                      </a:r>
                      <a:endParaRPr sz="800" dirty="0">
                        <a:latin typeface="Futura-Medium"/>
                        <a:cs typeface="Futura-Medium"/>
                      </a:endParaRPr>
                    </a:p>
                  </a:txBody>
                  <a:tcPr marL="0" marR="0" marT="22860" marB="0">
                    <a:lnL w="12700" cap="flat" cmpd="sng" algn="ctr">
                      <a:solidFill>
                        <a:srgbClr val="7097C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7097C7"/>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3495" algn="ctr">
                        <a:lnSpc>
                          <a:spcPct val="100000"/>
                        </a:lnSpc>
                        <a:spcBef>
                          <a:spcPts val="140"/>
                        </a:spcBef>
                      </a:pPr>
                      <a:r>
                        <a:rPr sz="800" b="1" dirty="0">
                          <a:solidFill>
                            <a:srgbClr val="231F20"/>
                          </a:solidFill>
                          <a:latin typeface="Futura"/>
                          <a:cs typeface="Futura"/>
                        </a:rPr>
                        <a:t>20 mg</a:t>
                      </a:r>
                      <a:endParaRPr sz="800" dirty="0">
                        <a:latin typeface="Futura"/>
                        <a:cs typeface="Futura"/>
                      </a:endParaRPr>
                    </a:p>
                    <a:p>
                      <a:pPr marR="15875" algn="ctr">
                        <a:lnSpc>
                          <a:spcPct val="100000"/>
                        </a:lnSpc>
                      </a:pPr>
                      <a:r>
                        <a:rPr sz="800" spc="-5" dirty="0">
                          <a:solidFill>
                            <a:srgbClr val="231F20"/>
                          </a:solidFill>
                          <a:latin typeface="Futura-Medium"/>
                          <a:cs typeface="Futura-Medium"/>
                        </a:rPr>
                        <a:t>0,2</a:t>
                      </a:r>
                      <a:r>
                        <a:rPr sz="800" dirty="0">
                          <a:solidFill>
                            <a:srgbClr val="231F20"/>
                          </a:solidFill>
                          <a:latin typeface="Futura-Medium"/>
                          <a:cs typeface="Futura-Medium"/>
                        </a:rPr>
                        <a:t>0 mg</a:t>
                      </a:r>
                      <a:endParaRPr sz="800" dirty="0">
                        <a:latin typeface="Futura-Medium"/>
                        <a:cs typeface="Futura-Medium"/>
                      </a:endParaRPr>
                    </a:p>
                  </a:txBody>
                  <a:tcPr marL="0" marR="0" marT="17780" marB="0">
                    <a:lnL w="12700" cap="flat" cmpd="sng" algn="ctr">
                      <a:noFill/>
                      <a:prstDash val="solid"/>
                      <a:round/>
                      <a:headEnd type="none" w="med" len="med"/>
                      <a:tailEnd type="none" w="med" len="med"/>
                    </a:lnL>
                    <a:lnR w="12700" cap="flat" cmpd="sng" algn="ctr">
                      <a:solidFill>
                        <a:srgbClr val="7097C7"/>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7097C7"/>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
        <p:nvSpPr>
          <p:cNvPr id="37" name="object 37"/>
          <p:cNvSpPr/>
          <p:nvPr/>
        </p:nvSpPr>
        <p:spPr>
          <a:xfrm>
            <a:off x="396002" y="9447010"/>
            <a:ext cx="2550160" cy="855980"/>
          </a:xfrm>
          <a:custGeom>
            <a:avLst/>
            <a:gdLst/>
            <a:ahLst/>
            <a:cxnLst/>
            <a:rect l="l" t="t" r="r" b="b"/>
            <a:pathLst>
              <a:path w="2550160" h="855979">
                <a:moveTo>
                  <a:pt x="2369642" y="0"/>
                </a:moveTo>
                <a:lnTo>
                  <a:pt x="179997" y="0"/>
                </a:lnTo>
                <a:lnTo>
                  <a:pt x="132144" y="6430"/>
                </a:lnTo>
                <a:lnTo>
                  <a:pt x="89146" y="24576"/>
                </a:lnTo>
                <a:lnTo>
                  <a:pt x="52717" y="52722"/>
                </a:lnTo>
                <a:lnTo>
                  <a:pt x="24573" y="89152"/>
                </a:lnTo>
                <a:lnTo>
                  <a:pt x="6429" y="132149"/>
                </a:lnTo>
                <a:lnTo>
                  <a:pt x="0" y="179997"/>
                </a:lnTo>
                <a:lnTo>
                  <a:pt x="0" y="675843"/>
                </a:lnTo>
                <a:lnTo>
                  <a:pt x="6429" y="723696"/>
                </a:lnTo>
                <a:lnTo>
                  <a:pt x="24573" y="766697"/>
                </a:lnTo>
                <a:lnTo>
                  <a:pt x="52717" y="803128"/>
                </a:lnTo>
                <a:lnTo>
                  <a:pt x="89146" y="831276"/>
                </a:lnTo>
                <a:lnTo>
                  <a:pt x="132144" y="849422"/>
                </a:lnTo>
                <a:lnTo>
                  <a:pt x="179997" y="855852"/>
                </a:lnTo>
                <a:lnTo>
                  <a:pt x="2369642" y="855852"/>
                </a:lnTo>
                <a:lnTo>
                  <a:pt x="2417495" y="849422"/>
                </a:lnTo>
                <a:lnTo>
                  <a:pt x="2460496" y="831276"/>
                </a:lnTo>
                <a:lnTo>
                  <a:pt x="2496927" y="803128"/>
                </a:lnTo>
                <a:lnTo>
                  <a:pt x="2525075" y="766697"/>
                </a:lnTo>
                <a:lnTo>
                  <a:pt x="2543221" y="723696"/>
                </a:lnTo>
                <a:lnTo>
                  <a:pt x="2549652" y="675843"/>
                </a:lnTo>
                <a:lnTo>
                  <a:pt x="2549652" y="179997"/>
                </a:lnTo>
                <a:lnTo>
                  <a:pt x="2543221" y="132149"/>
                </a:lnTo>
                <a:lnTo>
                  <a:pt x="2525075" y="89152"/>
                </a:lnTo>
                <a:lnTo>
                  <a:pt x="2496927" y="52722"/>
                </a:lnTo>
                <a:lnTo>
                  <a:pt x="2460496" y="24576"/>
                </a:lnTo>
                <a:lnTo>
                  <a:pt x="2417495" y="6430"/>
                </a:lnTo>
                <a:lnTo>
                  <a:pt x="2369642" y="0"/>
                </a:lnTo>
                <a:close/>
              </a:path>
            </a:pathLst>
          </a:custGeom>
          <a:solidFill>
            <a:srgbClr val="C7C8CA"/>
          </a:solidFill>
        </p:spPr>
        <p:txBody>
          <a:bodyPr wrap="square" lIns="0" tIns="0" rIns="0" bIns="0" rtlCol="0"/>
          <a:lstStyle/>
          <a:p>
            <a:endParaRPr/>
          </a:p>
        </p:txBody>
      </p:sp>
      <p:sp>
        <p:nvSpPr>
          <p:cNvPr id="45" name="object 45"/>
          <p:cNvSpPr txBox="1"/>
          <p:nvPr/>
        </p:nvSpPr>
        <p:spPr>
          <a:xfrm>
            <a:off x="892102" y="9487804"/>
            <a:ext cx="803348" cy="166712"/>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7097C7"/>
                </a:solidFill>
                <a:latin typeface="Futura"/>
                <a:cs typeface="Futura"/>
              </a:rPr>
              <a:t>COD</a:t>
            </a:r>
            <a:r>
              <a:rPr lang="nl-NL" sz="1000" b="1" dirty="0">
                <a:solidFill>
                  <a:srgbClr val="7097C7"/>
                </a:solidFill>
                <a:latin typeface="Futura"/>
                <a:cs typeface="Futura"/>
              </a:rPr>
              <a:t>E </a:t>
            </a:r>
            <a:r>
              <a:rPr sz="1000" b="1" dirty="0">
                <a:solidFill>
                  <a:srgbClr val="7097C7"/>
                </a:solidFill>
                <a:latin typeface="Futura"/>
                <a:cs typeface="Futura"/>
              </a:rPr>
              <a:t>EAN</a:t>
            </a:r>
            <a:endParaRPr sz="1000" dirty="0">
              <a:solidFill>
                <a:srgbClr val="7097C7"/>
              </a:solidFill>
              <a:latin typeface="Futura"/>
              <a:cs typeface="Futura"/>
            </a:endParaRPr>
          </a:p>
        </p:txBody>
      </p:sp>
      <p:pic>
        <p:nvPicPr>
          <p:cNvPr id="46" name="object 46"/>
          <p:cNvPicPr/>
          <p:nvPr/>
        </p:nvPicPr>
        <p:blipFill>
          <a:blip r:embed="rId5" cstate="print"/>
          <a:stretch>
            <a:fillRect/>
          </a:stretch>
        </p:blipFill>
        <p:spPr>
          <a:xfrm>
            <a:off x="524650" y="9725393"/>
            <a:ext cx="1439999" cy="503999"/>
          </a:xfrm>
          <a:prstGeom prst="rect">
            <a:avLst/>
          </a:prstGeom>
        </p:spPr>
      </p:pic>
      <p:sp>
        <p:nvSpPr>
          <p:cNvPr id="47" name="object 47"/>
          <p:cNvSpPr txBox="1"/>
          <p:nvPr/>
        </p:nvSpPr>
        <p:spPr>
          <a:xfrm>
            <a:off x="2104950" y="9398250"/>
            <a:ext cx="716280" cy="606425"/>
          </a:xfrm>
          <a:prstGeom prst="rect">
            <a:avLst/>
          </a:prstGeom>
        </p:spPr>
        <p:txBody>
          <a:bodyPr vert="horz" wrap="square" lIns="0" tIns="102235" rIns="0" bIns="0" rtlCol="0">
            <a:spAutoFit/>
          </a:bodyPr>
          <a:lstStyle/>
          <a:p>
            <a:pPr marL="12700">
              <a:lnSpc>
                <a:spcPct val="100000"/>
              </a:lnSpc>
              <a:spcBef>
                <a:spcPts val="805"/>
              </a:spcBef>
            </a:pPr>
            <a:r>
              <a:rPr lang="nl-NL" sz="1000" b="1" spc="-5" dirty="0">
                <a:solidFill>
                  <a:srgbClr val="7097C7"/>
                </a:solidFill>
                <a:latin typeface="Futura"/>
                <a:cs typeface="Futura"/>
              </a:rPr>
              <a:t>QTY</a:t>
            </a:r>
            <a:endParaRPr sz="1000" dirty="0">
              <a:solidFill>
                <a:srgbClr val="7097C7"/>
              </a:solidFill>
              <a:latin typeface="Futura"/>
              <a:cs typeface="Futura"/>
            </a:endParaRPr>
          </a:p>
          <a:p>
            <a:pPr marL="93345">
              <a:lnSpc>
                <a:spcPct val="100000"/>
              </a:lnSpc>
              <a:spcBef>
                <a:spcPts val="985"/>
              </a:spcBef>
            </a:pPr>
            <a:r>
              <a:rPr sz="1400" b="1" dirty="0">
                <a:latin typeface="Futura"/>
                <a:cs typeface="Futura"/>
              </a:rPr>
              <a:t>30</a:t>
            </a:r>
            <a:r>
              <a:rPr sz="1400" b="1" spc="-95" dirty="0">
                <a:latin typeface="Futura"/>
                <a:cs typeface="Futura"/>
              </a:rPr>
              <a:t> </a:t>
            </a:r>
            <a:r>
              <a:rPr sz="1000" dirty="0">
                <a:solidFill>
                  <a:srgbClr val="231F20"/>
                </a:solidFill>
                <a:latin typeface="Futura-Medium"/>
                <a:cs typeface="Futura-Medium"/>
              </a:rPr>
              <a:t>CPR</a:t>
            </a:r>
            <a:endParaRPr sz="1000" dirty="0">
              <a:latin typeface="Futura-Medium"/>
              <a:cs typeface="Futura-Medium"/>
            </a:endParaRPr>
          </a:p>
        </p:txBody>
      </p:sp>
      <p:sp>
        <p:nvSpPr>
          <p:cNvPr id="48" name="object 48"/>
          <p:cNvSpPr/>
          <p:nvPr/>
        </p:nvSpPr>
        <p:spPr>
          <a:xfrm>
            <a:off x="6068131" y="396003"/>
            <a:ext cx="1492250" cy="2983865"/>
          </a:xfrm>
          <a:custGeom>
            <a:avLst/>
            <a:gdLst/>
            <a:ahLst/>
            <a:cxnLst/>
            <a:rect l="l" t="t" r="r" b="b"/>
            <a:pathLst>
              <a:path w="1492250" h="2983865">
                <a:moveTo>
                  <a:pt x="1491869" y="0"/>
                </a:moveTo>
                <a:lnTo>
                  <a:pt x="1443585" y="766"/>
                </a:lnTo>
                <a:lnTo>
                  <a:pt x="1395685" y="3050"/>
                </a:lnTo>
                <a:lnTo>
                  <a:pt x="1348191" y="6829"/>
                </a:lnTo>
                <a:lnTo>
                  <a:pt x="1301127" y="12079"/>
                </a:lnTo>
                <a:lnTo>
                  <a:pt x="1254515" y="18777"/>
                </a:lnTo>
                <a:lnTo>
                  <a:pt x="1208378" y="26900"/>
                </a:lnTo>
                <a:lnTo>
                  <a:pt x="1162741" y="36425"/>
                </a:lnTo>
                <a:lnTo>
                  <a:pt x="1117625" y="47329"/>
                </a:lnTo>
                <a:lnTo>
                  <a:pt x="1073054" y="59588"/>
                </a:lnTo>
                <a:lnTo>
                  <a:pt x="1029052" y="73180"/>
                </a:lnTo>
                <a:lnTo>
                  <a:pt x="985641" y="88081"/>
                </a:lnTo>
                <a:lnTo>
                  <a:pt x="942845" y="104267"/>
                </a:lnTo>
                <a:lnTo>
                  <a:pt x="900687" y="121717"/>
                </a:lnTo>
                <a:lnTo>
                  <a:pt x="859189" y="140407"/>
                </a:lnTo>
                <a:lnTo>
                  <a:pt x="818375" y="160313"/>
                </a:lnTo>
                <a:lnTo>
                  <a:pt x="778269" y="181413"/>
                </a:lnTo>
                <a:lnTo>
                  <a:pt x="738893" y="203683"/>
                </a:lnTo>
                <a:lnTo>
                  <a:pt x="700271" y="227100"/>
                </a:lnTo>
                <a:lnTo>
                  <a:pt x="662425" y="251641"/>
                </a:lnTo>
                <a:lnTo>
                  <a:pt x="625379" y="277283"/>
                </a:lnTo>
                <a:lnTo>
                  <a:pt x="589156" y="304003"/>
                </a:lnTo>
                <a:lnTo>
                  <a:pt x="553779" y="331777"/>
                </a:lnTo>
                <a:lnTo>
                  <a:pt x="519271" y="360583"/>
                </a:lnTo>
                <a:lnTo>
                  <a:pt x="485656" y="390397"/>
                </a:lnTo>
                <a:lnTo>
                  <a:pt x="452956" y="421196"/>
                </a:lnTo>
                <a:lnTo>
                  <a:pt x="421196" y="452956"/>
                </a:lnTo>
                <a:lnTo>
                  <a:pt x="390397" y="485656"/>
                </a:lnTo>
                <a:lnTo>
                  <a:pt x="360583" y="519271"/>
                </a:lnTo>
                <a:lnTo>
                  <a:pt x="331777" y="553779"/>
                </a:lnTo>
                <a:lnTo>
                  <a:pt x="304003" y="589156"/>
                </a:lnTo>
                <a:lnTo>
                  <a:pt x="277283" y="625379"/>
                </a:lnTo>
                <a:lnTo>
                  <a:pt x="251641" y="662425"/>
                </a:lnTo>
                <a:lnTo>
                  <a:pt x="227100" y="700271"/>
                </a:lnTo>
                <a:lnTo>
                  <a:pt x="203683" y="738893"/>
                </a:lnTo>
                <a:lnTo>
                  <a:pt x="181413" y="778269"/>
                </a:lnTo>
                <a:lnTo>
                  <a:pt x="160313" y="818375"/>
                </a:lnTo>
                <a:lnTo>
                  <a:pt x="140407" y="859189"/>
                </a:lnTo>
                <a:lnTo>
                  <a:pt x="121717" y="900687"/>
                </a:lnTo>
                <a:lnTo>
                  <a:pt x="104267" y="942845"/>
                </a:lnTo>
                <a:lnTo>
                  <a:pt x="88081" y="985641"/>
                </a:lnTo>
                <a:lnTo>
                  <a:pt x="73180" y="1029052"/>
                </a:lnTo>
                <a:lnTo>
                  <a:pt x="59588" y="1073054"/>
                </a:lnTo>
                <a:lnTo>
                  <a:pt x="47329" y="1117625"/>
                </a:lnTo>
                <a:lnTo>
                  <a:pt x="36425" y="1162741"/>
                </a:lnTo>
                <a:lnTo>
                  <a:pt x="26900" y="1208378"/>
                </a:lnTo>
                <a:lnTo>
                  <a:pt x="18777" y="1254515"/>
                </a:lnTo>
                <a:lnTo>
                  <a:pt x="12079" y="1301127"/>
                </a:lnTo>
                <a:lnTo>
                  <a:pt x="6829" y="1348191"/>
                </a:lnTo>
                <a:lnTo>
                  <a:pt x="3050" y="1395685"/>
                </a:lnTo>
                <a:lnTo>
                  <a:pt x="766" y="1443585"/>
                </a:lnTo>
                <a:lnTo>
                  <a:pt x="0" y="1491869"/>
                </a:lnTo>
                <a:lnTo>
                  <a:pt x="766" y="1540151"/>
                </a:lnTo>
                <a:lnTo>
                  <a:pt x="3050" y="1588050"/>
                </a:lnTo>
                <a:lnTo>
                  <a:pt x="6829" y="1635544"/>
                </a:lnTo>
                <a:lnTo>
                  <a:pt x="12079" y="1682607"/>
                </a:lnTo>
                <a:lnTo>
                  <a:pt x="18777" y="1729219"/>
                </a:lnTo>
                <a:lnTo>
                  <a:pt x="26900" y="1775355"/>
                </a:lnTo>
                <a:lnTo>
                  <a:pt x="36425" y="1820992"/>
                </a:lnTo>
                <a:lnTo>
                  <a:pt x="47329" y="1866107"/>
                </a:lnTo>
                <a:lnTo>
                  <a:pt x="59588" y="1910677"/>
                </a:lnTo>
                <a:lnTo>
                  <a:pt x="73180" y="1954679"/>
                </a:lnTo>
                <a:lnTo>
                  <a:pt x="88081" y="1998089"/>
                </a:lnTo>
                <a:lnTo>
                  <a:pt x="104267" y="2040885"/>
                </a:lnTo>
                <a:lnTo>
                  <a:pt x="121717" y="2083043"/>
                </a:lnTo>
                <a:lnTo>
                  <a:pt x="140407" y="2124540"/>
                </a:lnTo>
                <a:lnTo>
                  <a:pt x="160313" y="2165353"/>
                </a:lnTo>
                <a:lnTo>
                  <a:pt x="181413" y="2205459"/>
                </a:lnTo>
                <a:lnTo>
                  <a:pt x="203683" y="2244835"/>
                </a:lnTo>
                <a:lnTo>
                  <a:pt x="227100" y="2283457"/>
                </a:lnTo>
                <a:lnTo>
                  <a:pt x="251641" y="2321303"/>
                </a:lnTo>
                <a:lnTo>
                  <a:pt x="277283" y="2358348"/>
                </a:lnTo>
                <a:lnTo>
                  <a:pt x="304003" y="2394571"/>
                </a:lnTo>
                <a:lnTo>
                  <a:pt x="331777" y="2429948"/>
                </a:lnTo>
                <a:lnTo>
                  <a:pt x="360583" y="2464455"/>
                </a:lnTo>
                <a:lnTo>
                  <a:pt x="390397" y="2498070"/>
                </a:lnTo>
                <a:lnTo>
                  <a:pt x="421196" y="2530770"/>
                </a:lnTo>
                <a:lnTo>
                  <a:pt x="452956" y="2562530"/>
                </a:lnTo>
                <a:lnTo>
                  <a:pt x="485656" y="2593329"/>
                </a:lnTo>
                <a:lnTo>
                  <a:pt x="519271" y="2623143"/>
                </a:lnTo>
                <a:lnTo>
                  <a:pt x="553779" y="2651948"/>
                </a:lnTo>
                <a:lnTo>
                  <a:pt x="589156" y="2679722"/>
                </a:lnTo>
                <a:lnTo>
                  <a:pt x="625379" y="2706442"/>
                </a:lnTo>
                <a:lnTo>
                  <a:pt x="662425" y="2732084"/>
                </a:lnTo>
                <a:lnTo>
                  <a:pt x="700271" y="2756625"/>
                </a:lnTo>
                <a:lnTo>
                  <a:pt x="738893" y="2780042"/>
                </a:lnTo>
                <a:lnTo>
                  <a:pt x="778269" y="2802312"/>
                </a:lnTo>
                <a:lnTo>
                  <a:pt x="818375" y="2823411"/>
                </a:lnTo>
                <a:lnTo>
                  <a:pt x="859189" y="2843318"/>
                </a:lnTo>
                <a:lnTo>
                  <a:pt x="900687" y="2862007"/>
                </a:lnTo>
                <a:lnTo>
                  <a:pt x="942845" y="2879457"/>
                </a:lnTo>
                <a:lnTo>
                  <a:pt x="985641" y="2895644"/>
                </a:lnTo>
                <a:lnTo>
                  <a:pt x="1029052" y="2910545"/>
                </a:lnTo>
                <a:lnTo>
                  <a:pt x="1073054" y="2924136"/>
                </a:lnTo>
                <a:lnTo>
                  <a:pt x="1117625" y="2936396"/>
                </a:lnTo>
                <a:lnTo>
                  <a:pt x="1162741" y="2947299"/>
                </a:lnTo>
                <a:lnTo>
                  <a:pt x="1208378" y="2956824"/>
                </a:lnTo>
                <a:lnTo>
                  <a:pt x="1254515" y="2964947"/>
                </a:lnTo>
                <a:lnTo>
                  <a:pt x="1301127" y="2971645"/>
                </a:lnTo>
                <a:lnTo>
                  <a:pt x="1348191" y="2976895"/>
                </a:lnTo>
                <a:lnTo>
                  <a:pt x="1395685" y="2980674"/>
                </a:lnTo>
                <a:lnTo>
                  <a:pt x="1443585" y="2982958"/>
                </a:lnTo>
                <a:lnTo>
                  <a:pt x="1491869" y="2983725"/>
                </a:lnTo>
                <a:lnTo>
                  <a:pt x="1491869" y="0"/>
                </a:lnTo>
                <a:close/>
              </a:path>
            </a:pathLst>
          </a:custGeom>
          <a:solidFill>
            <a:srgbClr val="C7C8CA"/>
          </a:solidFill>
        </p:spPr>
        <p:txBody>
          <a:bodyPr wrap="square" lIns="0" tIns="0" rIns="0" bIns="0" rtlCol="0"/>
          <a:lstStyle/>
          <a:p>
            <a:endParaRPr/>
          </a:p>
        </p:txBody>
      </p:sp>
      <p:sp>
        <p:nvSpPr>
          <p:cNvPr id="49" name="object 49"/>
          <p:cNvSpPr/>
          <p:nvPr/>
        </p:nvSpPr>
        <p:spPr>
          <a:xfrm>
            <a:off x="0" y="6209999"/>
            <a:ext cx="748030" cy="1476375"/>
          </a:xfrm>
          <a:custGeom>
            <a:avLst/>
            <a:gdLst/>
            <a:ahLst/>
            <a:cxnLst/>
            <a:rect l="l" t="t" r="r" b="b"/>
            <a:pathLst>
              <a:path w="748030" h="1476375">
                <a:moveTo>
                  <a:pt x="0" y="0"/>
                </a:moveTo>
                <a:lnTo>
                  <a:pt x="0" y="1476006"/>
                </a:lnTo>
                <a:lnTo>
                  <a:pt x="49159" y="1474436"/>
                </a:lnTo>
                <a:lnTo>
                  <a:pt x="97470" y="1469792"/>
                </a:lnTo>
                <a:lnTo>
                  <a:pt x="144832" y="1462170"/>
                </a:lnTo>
                <a:lnTo>
                  <a:pt x="191149" y="1451668"/>
                </a:lnTo>
                <a:lnTo>
                  <a:pt x="236321" y="1438382"/>
                </a:lnTo>
                <a:lnTo>
                  <a:pt x="280249" y="1422411"/>
                </a:lnTo>
                <a:lnTo>
                  <a:pt x="322836" y="1403852"/>
                </a:lnTo>
                <a:lnTo>
                  <a:pt x="363983" y="1382801"/>
                </a:lnTo>
                <a:lnTo>
                  <a:pt x="403591" y="1359356"/>
                </a:lnTo>
                <a:lnTo>
                  <a:pt x="441561" y="1333615"/>
                </a:lnTo>
                <a:lnTo>
                  <a:pt x="477796" y="1305674"/>
                </a:lnTo>
                <a:lnTo>
                  <a:pt x="512197" y="1275630"/>
                </a:lnTo>
                <a:lnTo>
                  <a:pt x="544664" y="1243582"/>
                </a:lnTo>
                <a:lnTo>
                  <a:pt x="575101" y="1209626"/>
                </a:lnTo>
                <a:lnTo>
                  <a:pt x="603407" y="1173859"/>
                </a:lnTo>
                <a:lnTo>
                  <a:pt x="629486" y="1136379"/>
                </a:lnTo>
                <a:lnTo>
                  <a:pt x="653237" y="1097283"/>
                </a:lnTo>
                <a:lnTo>
                  <a:pt x="674563" y="1056669"/>
                </a:lnTo>
                <a:lnTo>
                  <a:pt x="693366" y="1014633"/>
                </a:lnTo>
                <a:lnTo>
                  <a:pt x="709545" y="971272"/>
                </a:lnTo>
                <a:lnTo>
                  <a:pt x="723004" y="926685"/>
                </a:lnTo>
                <a:lnTo>
                  <a:pt x="733644" y="880967"/>
                </a:lnTo>
                <a:lnTo>
                  <a:pt x="741366" y="834217"/>
                </a:lnTo>
                <a:lnTo>
                  <a:pt x="746071" y="786532"/>
                </a:lnTo>
                <a:lnTo>
                  <a:pt x="747661" y="738009"/>
                </a:lnTo>
                <a:lnTo>
                  <a:pt x="746071" y="689485"/>
                </a:lnTo>
                <a:lnTo>
                  <a:pt x="741366" y="641798"/>
                </a:lnTo>
                <a:lnTo>
                  <a:pt x="733644" y="595047"/>
                </a:lnTo>
                <a:lnTo>
                  <a:pt x="723004" y="549329"/>
                </a:lnTo>
                <a:lnTo>
                  <a:pt x="709545" y="504740"/>
                </a:lnTo>
                <a:lnTo>
                  <a:pt x="693366" y="461379"/>
                </a:lnTo>
                <a:lnTo>
                  <a:pt x="674563" y="419342"/>
                </a:lnTo>
                <a:lnTo>
                  <a:pt x="653237" y="378726"/>
                </a:lnTo>
                <a:lnTo>
                  <a:pt x="629486" y="339630"/>
                </a:lnTo>
                <a:lnTo>
                  <a:pt x="603407" y="302149"/>
                </a:lnTo>
                <a:lnTo>
                  <a:pt x="575101" y="266382"/>
                </a:lnTo>
                <a:lnTo>
                  <a:pt x="544664" y="232426"/>
                </a:lnTo>
                <a:lnTo>
                  <a:pt x="512197" y="200377"/>
                </a:lnTo>
                <a:lnTo>
                  <a:pt x="477796" y="170333"/>
                </a:lnTo>
                <a:lnTo>
                  <a:pt x="441561" y="142392"/>
                </a:lnTo>
                <a:lnTo>
                  <a:pt x="403591" y="116650"/>
                </a:lnTo>
                <a:lnTo>
                  <a:pt x="363983" y="93205"/>
                </a:lnTo>
                <a:lnTo>
                  <a:pt x="322836" y="72154"/>
                </a:lnTo>
                <a:lnTo>
                  <a:pt x="280249" y="53595"/>
                </a:lnTo>
                <a:lnTo>
                  <a:pt x="236321" y="37624"/>
                </a:lnTo>
                <a:lnTo>
                  <a:pt x="191149" y="24338"/>
                </a:lnTo>
                <a:lnTo>
                  <a:pt x="144832" y="13836"/>
                </a:lnTo>
                <a:lnTo>
                  <a:pt x="97470" y="6214"/>
                </a:lnTo>
                <a:lnTo>
                  <a:pt x="49159" y="1569"/>
                </a:lnTo>
                <a:lnTo>
                  <a:pt x="0" y="0"/>
                </a:lnTo>
                <a:close/>
              </a:path>
            </a:pathLst>
          </a:custGeom>
          <a:solidFill>
            <a:srgbClr val="C7C8CA"/>
          </a:solidFill>
        </p:spPr>
        <p:txBody>
          <a:bodyPr wrap="square" lIns="0" tIns="0" rIns="0" bIns="0" rtlCol="0"/>
          <a:lstStyle/>
          <a:p>
            <a:endParaRPr/>
          </a:p>
        </p:txBody>
      </p:sp>
      <p:sp>
        <p:nvSpPr>
          <p:cNvPr id="52" name="Tekstvak 51">
            <a:extLst>
              <a:ext uri="{FF2B5EF4-FFF2-40B4-BE49-F238E27FC236}">
                <a16:creationId xmlns:a16="http://schemas.microsoft.com/office/drawing/2014/main" id="{1140FE83-3DAA-C642-AA85-EEE576B5BE91}"/>
              </a:ext>
            </a:extLst>
          </p:cNvPr>
          <p:cNvSpPr txBox="1"/>
          <p:nvPr/>
        </p:nvSpPr>
        <p:spPr>
          <a:xfrm>
            <a:off x="7917326" y="204202"/>
            <a:ext cx="2262158" cy="1354217"/>
          </a:xfrm>
          <a:prstGeom prst="rect">
            <a:avLst/>
          </a:prstGeom>
          <a:noFill/>
        </p:spPr>
        <p:txBody>
          <a:bodyPr wrap="none" rtlCol="0">
            <a:spAutoFit/>
          </a:bodyPr>
          <a:lstStyle/>
          <a:p>
            <a:r>
              <a:rPr lang="en-US" sz="4800" b="1" dirty="0">
                <a:solidFill>
                  <a:srgbClr val="7097C7"/>
                </a:solidFill>
                <a:latin typeface="Futura" panose="020B0602020204020303" pitchFamily="34" charset="-79"/>
                <a:cs typeface="Futura" panose="020B0602020204020303" pitchFamily="34" charset="-79"/>
              </a:rPr>
              <a:t>LAXY</a:t>
            </a:r>
            <a:endParaRPr lang="en-US" sz="1200" b="1" dirty="0">
              <a:solidFill>
                <a:srgbClr val="7097C7"/>
              </a:solidFill>
              <a:latin typeface="Futura" panose="020B0602020204020303" pitchFamily="34" charset="-79"/>
              <a:cs typeface="Futura" panose="020B0602020204020303" pitchFamily="34" charset="-79"/>
            </a:endParaRPr>
          </a:p>
          <a:p>
            <a:endParaRPr lang="en-US" sz="1200" b="1" dirty="0">
              <a:solidFill>
                <a:srgbClr val="7097C7"/>
              </a:solidFill>
              <a:latin typeface="Futura" panose="020B0602020204020303" pitchFamily="34" charset="-79"/>
              <a:cs typeface="Futura" panose="020B0602020204020303" pitchFamily="34" charset="-79"/>
            </a:endParaRPr>
          </a:p>
          <a:p>
            <a:r>
              <a:rPr lang="en-US" sz="2200" b="1" dirty="0">
                <a:solidFill>
                  <a:srgbClr val="7097C7"/>
                </a:solidFill>
                <a:latin typeface="Futura" panose="020B0602020204020303" pitchFamily="34" charset="-79"/>
                <a:cs typeface="Futura" panose="020B0602020204020303" pitchFamily="34" charset="-79"/>
              </a:rPr>
              <a:t>30 TABLETTEN</a:t>
            </a:r>
          </a:p>
        </p:txBody>
      </p:sp>
      <p:sp>
        <p:nvSpPr>
          <p:cNvPr id="55" name="Rechthoek 54">
            <a:extLst>
              <a:ext uri="{FF2B5EF4-FFF2-40B4-BE49-F238E27FC236}">
                <a16:creationId xmlns:a16="http://schemas.microsoft.com/office/drawing/2014/main" id="{F873FD09-9287-8D47-AFB0-2C1DDCB46BF2}"/>
              </a:ext>
            </a:extLst>
          </p:cNvPr>
          <p:cNvSpPr/>
          <p:nvPr/>
        </p:nvSpPr>
        <p:spPr>
          <a:xfrm>
            <a:off x="7917326" y="1831795"/>
            <a:ext cx="7562850" cy="1538883"/>
          </a:xfrm>
          <a:prstGeom prst="rect">
            <a:avLst/>
          </a:prstGeom>
        </p:spPr>
        <p:txBody>
          <a:bodyPr>
            <a:spAutoFit/>
          </a:bodyPr>
          <a:lstStyle/>
          <a:p>
            <a:r>
              <a:rPr lang="en-US" sz="1400" dirty="0">
                <a:solidFill>
                  <a:srgbClr val="7097C7"/>
                </a:solidFill>
                <a:latin typeface="Futura Medium" panose="020B0602020204020303" pitchFamily="34" charset="-79"/>
                <a:cs typeface="Futura Medium" panose="020B0602020204020303" pitchFamily="34" charset="-79"/>
              </a:rPr>
              <a:t>VOEDINGSSUPPLEMENT OP BASIS VAN</a:t>
            </a:r>
          </a:p>
          <a:p>
            <a:endParaRPr lang="en-US" sz="1400" b="1" dirty="0">
              <a:solidFill>
                <a:srgbClr val="7097C7"/>
              </a:solidFill>
              <a:latin typeface="Futura" panose="020B0602020204020303" pitchFamily="34" charset="-79"/>
              <a:cs typeface="Futura" panose="020B0602020204020303" pitchFamily="34" charset="-79"/>
            </a:endParaRPr>
          </a:p>
          <a:p>
            <a:r>
              <a:rPr lang="en-US" sz="1400" b="1" dirty="0">
                <a:solidFill>
                  <a:srgbClr val="7097C7"/>
                </a:solidFill>
                <a:latin typeface="Futura" panose="020B0602020204020303" pitchFamily="34" charset="-79"/>
                <a:cs typeface="Futura" panose="020B0602020204020303" pitchFamily="34" charset="-79"/>
              </a:rPr>
              <a:t>TAMARIND, PAARDEBLOEM, VIJG, FOS, </a:t>
            </a:r>
          </a:p>
          <a:p>
            <a:r>
              <a:rPr lang="en-US" sz="1400" b="1" dirty="0">
                <a:solidFill>
                  <a:srgbClr val="7097C7"/>
                </a:solidFill>
                <a:latin typeface="Futura" panose="020B0602020204020303" pitchFamily="34" charset="-79"/>
                <a:cs typeface="Futura" panose="020B0602020204020303" pitchFamily="34" charset="-79"/>
              </a:rPr>
              <a:t>MANNITOL, GEFERMENTEERDE PAPAYA, </a:t>
            </a:r>
          </a:p>
          <a:p>
            <a:r>
              <a:rPr lang="en-US" sz="1400" b="1" dirty="0">
                <a:solidFill>
                  <a:srgbClr val="7097C7"/>
                </a:solidFill>
                <a:latin typeface="Futura" panose="020B0602020204020303" pitchFamily="34" charset="-79"/>
                <a:cs typeface="Futura" panose="020B0602020204020303" pitchFamily="34" charset="-79"/>
              </a:rPr>
              <a:t>MALVA, PRUIMENSAP, VENKEL</a:t>
            </a:r>
          </a:p>
          <a:p>
            <a:endParaRPr lang="en-US" sz="1200" dirty="0">
              <a:solidFill>
                <a:srgbClr val="7097C7"/>
              </a:solidFill>
              <a:latin typeface="Futura Medium" panose="020B0602020204020303" pitchFamily="34" charset="-79"/>
              <a:cs typeface="Futura Medium" panose="020B0602020204020303" pitchFamily="34" charset="-79"/>
            </a:endParaRPr>
          </a:p>
          <a:p>
            <a:r>
              <a:rPr lang="en-US" sz="1200" dirty="0">
                <a:solidFill>
                  <a:srgbClr val="7097C7"/>
                </a:solidFill>
                <a:latin typeface="Futura Medium" panose="020B0602020204020303" pitchFamily="34" charset="-79"/>
                <a:cs typeface="Futura Medium" panose="020B0602020204020303" pitchFamily="34" charset="-79"/>
              </a:rPr>
              <a:t>TER BEVORDERING VAN EEN REGELMATIGE DARMTRANSIT</a:t>
            </a:r>
          </a:p>
        </p:txBody>
      </p:sp>
      <p:sp>
        <p:nvSpPr>
          <p:cNvPr id="56" name="Rechthoek 55">
            <a:extLst>
              <a:ext uri="{FF2B5EF4-FFF2-40B4-BE49-F238E27FC236}">
                <a16:creationId xmlns:a16="http://schemas.microsoft.com/office/drawing/2014/main" id="{F1D30D09-556A-B64E-A664-A429F74CAEB3}"/>
              </a:ext>
            </a:extLst>
          </p:cNvPr>
          <p:cNvSpPr/>
          <p:nvPr/>
        </p:nvSpPr>
        <p:spPr>
          <a:xfrm>
            <a:off x="11088831" y="3725584"/>
            <a:ext cx="3982977" cy="1169551"/>
          </a:xfrm>
          <a:prstGeom prst="rect">
            <a:avLst/>
          </a:prstGeom>
        </p:spPr>
        <p:txBody>
          <a:bodyPr wrap="square">
            <a:spAutoFit/>
          </a:bodyPr>
          <a:lstStyle/>
          <a:p>
            <a:pPr marL="171450" indent="-171450">
              <a:buFont typeface="Arial" panose="020B0604020202020204" pitchFamily="34" charset="0"/>
              <a:buChar char="•"/>
            </a:pPr>
            <a:r>
              <a:rPr lang="en-US" sz="1000" dirty="0">
                <a:latin typeface="Futura Medium" panose="020B0602020204020303" pitchFamily="34" charset="-79"/>
                <a:cs typeface="Futura Medium" panose="020B0602020204020303" pitchFamily="34" charset="-79"/>
              </a:rPr>
              <a:t>Het </a:t>
            </a:r>
            <a:r>
              <a:rPr lang="en-US" sz="1000" dirty="0" err="1">
                <a:latin typeface="Futura Medium" panose="020B0602020204020303" pitchFamily="34" charset="-79"/>
                <a:cs typeface="Futura Medium" panose="020B0602020204020303" pitchFamily="34" charset="-79"/>
              </a:rPr>
              <a:t>bevat</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geen</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antrachinonen</a:t>
            </a:r>
            <a:r>
              <a:rPr lang="en-US" sz="1000" dirty="0">
                <a:latin typeface="Futura Medium" panose="020B0602020204020303" pitchFamily="34" charset="-79"/>
                <a:cs typeface="Futura Medium" panose="020B0602020204020303" pitchFamily="34" charset="-79"/>
              </a:rPr>
              <a:t> die </a:t>
            </a:r>
            <a:r>
              <a:rPr lang="en-US" sz="1000" dirty="0" err="1">
                <a:latin typeface="Futura Medium" panose="020B0602020204020303" pitchFamily="34" charset="-79"/>
                <a:cs typeface="Futura Medium" panose="020B0602020204020303" pitchFamily="34" charset="-79"/>
              </a:rPr>
              <a:t>bij</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langdurig</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gebruik</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koliek</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en</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ontsteking</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kunnen</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veroorzaken</a:t>
            </a:r>
            <a:endParaRPr lang="en-US" sz="1000" dirty="0">
              <a:latin typeface="Futura Medium" panose="020B0602020204020303" pitchFamily="34" charset="-79"/>
              <a:cs typeface="Futura Medium" panose="020B0602020204020303" pitchFamily="34" charset="-79"/>
            </a:endParaRPr>
          </a:p>
          <a:p>
            <a:endParaRPr lang="en-US" sz="1000" dirty="0">
              <a:latin typeface="Futura Medium" panose="020B0602020204020303" pitchFamily="34" charset="-79"/>
              <a:cs typeface="Futura Medium" panose="020B0602020204020303" pitchFamily="34" charset="-79"/>
            </a:endParaRPr>
          </a:p>
          <a:p>
            <a:pPr marL="171450" indent="-171450">
              <a:buFont typeface="Arial" panose="020B0604020202020204" pitchFamily="34" charset="0"/>
              <a:buChar char="•"/>
            </a:pPr>
            <a:r>
              <a:rPr lang="en-US" sz="1000" dirty="0">
                <a:latin typeface="Futura Medium" panose="020B0602020204020303" pitchFamily="34" charset="-79"/>
                <a:cs typeface="Futura Medium" panose="020B0602020204020303" pitchFamily="34" charset="-79"/>
              </a:rPr>
              <a:t>Met </a:t>
            </a:r>
            <a:r>
              <a:rPr lang="en-US" sz="1000" dirty="0" err="1">
                <a:latin typeface="Futura Medium" panose="020B0602020204020303" pitchFamily="34" charset="-79"/>
                <a:cs typeface="Futura Medium" panose="020B0602020204020303" pitchFamily="34" charset="-79"/>
              </a:rPr>
              <a:t>prebiotica</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ter</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bevordering</a:t>
            </a:r>
            <a:r>
              <a:rPr lang="en-US" sz="1000" dirty="0">
                <a:latin typeface="Futura Medium" panose="020B0602020204020303" pitchFamily="34" charset="-79"/>
                <a:cs typeface="Futura Medium" panose="020B0602020204020303" pitchFamily="34" charset="-79"/>
              </a:rPr>
              <a:t> van de </a:t>
            </a:r>
            <a:r>
              <a:rPr lang="en-US" sz="1000" dirty="0" err="1">
                <a:latin typeface="Futura Medium" panose="020B0602020204020303" pitchFamily="34" charset="-79"/>
                <a:cs typeface="Futura Medium" panose="020B0602020204020303" pitchFamily="34" charset="-79"/>
              </a:rPr>
              <a:t>balans</a:t>
            </a:r>
            <a:r>
              <a:rPr lang="en-US" sz="1000" dirty="0">
                <a:latin typeface="Futura Medium" panose="020B0602020204020303" pitchFamily="34" charset="-79"/>
                <a:cs typeface="Futura Medium" panose="020B0602020204020303" pitchFamily="34" charset="-79"/>
              </a:rPr>
              <a:t> van de </a:t>
            </a:r>
            <a:r>
              <a:rPr lang="en-US" sz="1000" dirty="0" err="1">
                <a:latin typeface="Futura Medium" panose="020B0602020204020303" pitchFamily="34" charset="-79"/>
                <a:cs typeface="Futura Medium" panose="020B0602020204020303" pitchFamily="34" charset="-79"/>
              </a:rPr>
              <a:t>darmflora</a:t>
            </a:r>
            <a:endParaRPr lang="en-US" sz="1000" dirty="0">
              <a:latin typeface="Futura Medium" panose="020B0602020204020303" pitchFamily="34" charset="-79"/>
              <a:cs typeface="Futura Medium" panose="020B0602020204020303" pitchFamily="34" charset="-79"/>
            </a:endParaRPr>
          </a:p>
          <a:p>
            <a:endParaRPr lang="en-US" sz="1000" dirty="0">
              <a:latin typeface="Futura Medium" panose="020B0602020204020303" pitchFamily="34" charset="-79"/>
              <a:cs typeface="Futura Medium" panose="020B0602020204020303" pitchFamily="34" charset="-79"/>
            </a:endParaRPr>
          </a:p>
          <a:p>
            <a:pPr marL="171450" indent="-171450">
              <a:buFont typeface="Arial" panose="020B0604020202020204" pitchFamily="34" charset="0"/>
              <a:buChar char="•"/>
            </a:pPr>
            <a:r>
              <a:rPr lang="en-US" sz="1000" dirty="0">
                <a:latin typeface="Futura Medium" panose="020B0602020204020303" pitchFamily="34" charset="-79"/>
                <a:cs typeface="Futura Medium" panose="020B0602020204020303" pitchFamily="34" charset="-79"/>
              </a:rPr>
              <a:t>Hoge </a:t>
            </a:r>
            <a:r>
              <a:rPr lang="en-US" sz="1000" dirty="0" err="1">
                <a:latin typeface="Futura Medium" panose="020B0602020204020303" pitchFamily="34" charset="-79"/>
                <a:cs typeface="Futura Medium" panose="020B0602020204020303" pitchFamily="34" charset="-79"/>
              </a:rPr>
              <a:t>kwaliteitsstandaard</a:t>
            </a:r>
            <a:r>
              <a:rPr lang="en-US" sz="1000" dirty="0">
                <a:latin typeface="Futura Medium" panose="020B0602020204020303" pitchFamily="34" charset="-79"/>
                <a:cs typeface="Futura Medium" panose="020B0602020204020303" pitchFamily="34" charset="-79"/>
              </a:rPr>
              <a:t> van </a:t>
            </a:r>
            <a:r>
              <a:rPr lang="en-US" sz="1000" dirty="0" err="1">
                <a:latin typeface="Futura Medium" panose="020B0602020204020303" pitchFamily="34" charset="-79"/>
                <a:cs typeface="Futura Medium" panose="020B0602020204020303" pitchFamily="34" charset="-79"/>
              </a:rPr>
              <a:t>componenten</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en</a:t>
            </a:r>
            <a:r>
              <a:rPr lang="en-US" sz="1000" dirty="0">
                <a:latin typeface="Futura Medium" panose="020B0602020204020303" pitchFamily="34" charset="-79"/>
                <a:cs typeface="Futura Medium" panose="020B0602020204020303" pitchFamily="34" charset="-79"/>
              </a:rPr>
              <a:t> </a:t>
            </a:r>
            <a:r>
              <a:rPr lang="en-US" sz="1000" dirty="0" err="1">
                <a:latin typeface="Futura Medium" panose="020B0602020204020303" pitchFamily="34" charset="-79"/>
                <a:cs typeface="Futura Medium" panose="020B0602020204020303" pitchFamily="34" charset="-79"/>
              </a:rPr>
              <a:t>vakmanschap</a:t>
            </a:r>
            <a:endParaRPr lang="en-US" sz="1000" dirty="0">
              <a:latin typeface="Futura Medium" panose="020B0602020204020303" pitchFamily="34" charset="-79"/>
              <a:cs typeface="Futura Medium" panose="020B0602020204020303" pitchFamily="34" charset="-79"/>
            </a:endParaRPr>
          </a:p>
        </p:txBody>
      </p:sp>
      <p:sp>
        <p:nvSpPr>
          <p:cNvPr id="59" name="object 2">
            <a:extLst>
              <a:ext uri="{FF2B5EF4-FFF2-40B4-BE49-F238E27FC236}">
                <a16:creationId xmlns:a16="http://schemas.microsoft.com/office/drawing/2014/main" id="{B04BD3A7-EB20-D245-AA6B-DFCFEDF5CBFF}"/>
              </a:ext>
            </a:extLst>
          </p:cNvPr>
          <p:cNvSpPr txBox="1"/>
          <p:nvPr/>
        </p:nvSpPr>
        <p:spPr>
          <a:xfrm>
            <a:off x="5959284" y="9858857"/>
            <a:ext cx="1071880" cy="43108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31F20"/>
                </a:solidFill>
                <a:latin typeface="Futura-Medium"/>
                <a:cs typeface="Futura-Medium"/>
              </a:rPr>
              <a:t>P.O.</a:t>
            </a:r>
            <a:r>
              <a:rPr sz="900" spc="-35" dirty="0">
                <a:solidFill>
                  <a:srgbClr val="231F20"/>
                </a:solidFill>
                <a:latin typeface="Futura-Medium"/>
                <a:cs typeface="Futura-Medium"/>
              </a:rPr>
              <a:t> </a:t>
            </a:r>
            <a:r>
              <a:rPr sz="900" spc="-5" dirty="0">
                <a:solidFill>
                  <a:srgbClr val="231F20"/>
                </a:solidFill>
                <a:latin typeface="Futura-Medium"/>
                <a:cs typeface="Futura-Medium"/>
              </a:rPr>
              <a:t>Box</a:t>
            </a:r>
            <a:r>
              <a:rPr sz="900" spc="-35" dirty="0">
                <a:solidFill>
                  <a:srgbClr val="231F20"/>
                </a:solidFill>
                <a:latin typeface="Futura-Medium"/>
                <a:cs typeface="Futura-Medium"/>
              </a:rPr>
              <a:t> </a:t>
            </a:r>
            <a:r>
              <a:rPr sz="900" spc="-5" dirty="0">
                <a:solidFill>
                  <a:srgbClr val="231F20"/>
                </a:solidFill>
                <a:latin typeface="Futura-Medium"/>
                <a:cs typeface="Futura-Medium"/>
              </a:rPr>
              <a:t>96</a:t>
            </a:r>
            <a:endParaRPr sz="900" dirty="0">
              <a:latin typeface="Futura-Medium"/>
              <a:cs typeface="Futura-Medium"/>
            </a:endParaRPr>
          </a:p>
          <a:p>
            <a:pPr marL="12700" marR="5080">
              <a:lnSpc>
                <a:spcPct val="104000"/>
              </a:lnSpc>
            </a:pPr>
            <a:r>
              <a:rPr sz="900" spc="-5" dirty="0">
                <a:solidFill>
                  <a:srgbClr val="231F20"/>
                </a:solidFill>
                <a:latin typeface="Futura-Medium"/>
                <a:cs typeface="Futura-Medium"/>
              </a:rPr>
              <a:t>6640</a:t>
            </a:r>
            <a:r>
              <a:rPr sz="900" spc="-45" dirty="0">
                <a:solidFill>
                  <a:srgbClr val="231F20"/>
                </a:solidFill>
                <a:latin typeface="Futura-Medium"/>
                <a:cs typeface="Futura-Medium"/>
              </a:rPr>
              <a:t> </a:t>
            </a:r>
            <a:r>
              <a:rPr sz="900" dirty="0">
                <a:solidFill>
                  <a:srgbClr val="231F20"/>
                </a:solidFill>
                <a:latin typeface="Futura-Medium"/>
                <a:cs typeface="Futura-Medium"/>
              </a:rPr>
              <a:t>AB</a:t>
            </a:r>
            <a:r>
              <a:rPr sz="900" spc="-40" dirty="0">
                <a:solidFill>
                  <a:srgbClr val="231F20"/>
                </a:solidFill>
                <a:latin typeface="Futura-Medium"/>
                <a:cs typeface="Futura-Medium"/>
              </a:rPr>
              <a:t> </a:t>
            </a:r>
            <a:r>
              <a:rPr sz="900" spc="-5" dirty="0">
                <a:solidFill>
                  <a:srgbClr val="231F20"/>
                </a:solidFill>
                <a:latin typeface="Futura-Medium"/>
                <a:cs typeface="Futura-Medium"/>
              </a:rPr>
              <a:t>Beuningen </a:t>
            </a:r>
            <a:r>
              <a:rPr sz="900" spc="-265" dirty="0">
                <a:solidFill>
                  <a:srgbClr val="231F20"/>
                </a:solidFill>
                <a:latin typeface="Futura-Medium"/>
                <a:cs typeface="Futura-Medium"/>
              </a:rPr>
              <a:t> </a:t>
            </a:r>
            <a:r>
              <a:rPr sz="900" dirty="0">
                <a:latin typeface="Futura-Medium"/>
                <a:cs typeface="Futura-Medium"/>
                <a:hlinkClick r:id="rId6">
                  <a:extLst>
                    <a:ext uri="{A12FA001-AC4F-418D-AE19-62706E023703}">
                      <ahyp:hlinkClr xmlns:ahyp="http://schemas.microsoft.com/office/drawing/2018/hyperlinkcolor" val="tx"/>
                    </a:ext>
                  </a:extLst>
                </a:hlinkClick>
              </a:rPr>
              <a:t>www.nutridag.com</a:t>
            </a:r>
            <a:endParaRPr sz="900" dirty="0">
              <a:latin typeface="Futura-Medium"/>
              <a:cs typeface="Futura-Medium"/>
            </a:endParaRPr>
          </a:p>
        </p:txBody>
      </p:sp>
      <p:pic>
        <p:nvPicPr>
          <p:cNvPr id="60" name="object 14">
            <a:extLst>
              <a:ext uri="{FF2B5EF4-FFF2-40B4-BE49-F238E27FC236}">
                <a16:creationId xmlns:a16="http://schemas.microsoft.com/office/drawing/2014/main" id="{93A6CD82-60EC-834F-A542-285E853AF388}"/>
              </a:ext>
            </a:extLst>
          </p:cNvPr>
          <p:cNvPicPr/>
          <p:nvPr/>
        </p:nvPicPr>
        <p:blipFill>
          <a:blip r:embed="rId7" cstate="print"/>
          <a:stretch>
            <a:fillRect/>
          </a:stretch>
        </p:blipFill>
        <p:spPr>
          <a:xfrm>
            <a:off x="5759189" y="9482954"/>
            <a:ext cx="1608826" cy="450581"/>
          </a:xfrm>
          <a:prstGeom prst="rect">
            <a:avLst/>
          </a:prstGeom>
        </p:spPr>
      </p:pic>
      <p:pic>
        <p:nvPicPr>
          <p:cNvPr id="62" name="Afbeelding 61" descr="Afbeelding met tekst, visitekaartje, schermafbeelding&#10;&#10;Automatisch gegenereerde beschrijving">
            <a:extLst>
              <a:ext uri="{FF2B5EF4-FFF2-40B4-BE49-F238E27FC236}">
                <a16:creationId xmlns:a16="http://schemas.microsoft.com/office/drawing/2014/main" id="{A86A5043-2D3E-A84E-9C50-62A8249FE7E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46092" y="3146801"/>
            <a:ext cx="2832631" cy="23392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35894" y="3570803"/>
            <a:ext cx="818753" cy="228268"/>
          </a:xfrm>
          <a:prstGeom prst="rect">
            <a:avLst/>
          </a:prstGeom>
        </p:spPr>
        <p:txBody>
          <a:bodyPr vert="horz" wrap="square" lIns="0" tIns="12700" rIns="0" bIns="0" rtlCol="0">
            <a:spAutoFit/>
          </a:bodyPr>
          <a:lstStyle/>
          <a:p>
            <a:pPr marL="12700">
              <a:lnSpc>
                <a:spcPct val="100000"/>
              </a:lnSpc>
              <a:spcBef>
                <a:spcPts val="100"/>
              </a:spcBef>
            </a:pPr>
            <a:r>
              <a:rPr lang="nl-NL" sz="1400" b="1" dirty="0">
                <a:solidFill>
                  <a:srgbClr val="7097C7"/>
                </a:solidFill>
                <a:latin typeface="Futura"/>
                <a:cs typeface="Futura"/>
              </a:rPr>
              <a:t>VIJGEN</a:t>
            </a:r>
            <a:endParaRPr sz="1400" dirty="0">
              <a:solidFill>
                <a:srgbClr val="7097C7"/>
              </a:solidFill>
              <a:latin typeface="Futura"/>
              <a:cs typeface="Futura"/>
            </a:endParaRPr>
          </a:p>
        </p:txBody>
      </p:sp>
      <p:sp>
        <p:nvSpPr>
          <p:cNvPr id="3" name="object 3"/>
          <p:cNvSpPr txBox="1"/>
          <p:nvPr/>
        </p:nvSpPr>
        <p:spPr>
          <a:xfrm>
            <a:off x="392299" y="3945133"/>
            <a:ext cx="6795770" cy="705321"/>
          </a:xfrm>
          <a:prstGeom prst="rect">
            <a:avLst/>
          </a:prstGeom>
        </p:spPr>
        <p:txBody>
          <a:bodyPr vert="horz" wrap="square" lIns="0" tIns="12700" rIns="0" bIns="0" rtlCol="0">
            <a:spAutoFit/>
          </a:bodyPr>
          <a:lstStyle/>
          <a:p>
            <a:pPr marL="12700" marR="5080" algn="just">
              <a:lnSpc>
                <a:spcPct val="100000"/>
              </a:lnSpc>
              <a:spcBef>
                <a:spcPts val="100"/>
              </a:spcBef>
            </a:pPr>
            <a:r>
              <a:rPr lang="nl-NL" sz="900" dirty="0">
                <a:solidFill>
                  <a:srgbClr val="231F20"/>
                </a:solidFill>
                <a:latin typeface="Futura-Medium"/>
                <a:cs typeface="Futura-Medium"/>
              </a:rPr>
              <a:t>Vijgen zijn vruchten met laxerende effecten, rijk aan water, vezels en minerale zouten, maar ook een goede bron van vitamines: vooral vitamine B, A en C. Dankzij de rijkdom aan vezels, lignine en slijmstoffen zijn ze een waardevolle hulp voor degenen die last hebben van constipatie of een trage darm. Ze bevatten ook enzymen die de spijsvertering bevorderen door de assimilatie van voedsel te vergemakkelijken, terwijl de inhoud van </a:t>
            </a:r>
            <a:r>
              <a:rPr lang="nl-NL" sz="900" dirty="0" err="1">
                <a:solidFill>
                  <a:srgbClr val="231F20"/>
                </a:solidFill>
                <a:latin typeface="Futura-Medium"/>
                <a:cs typeface="Futura-Medium"/>
              </a:rPr>
              <a:t>prebiotica</a:t>
            </a:r>
            <a:r>
              <a:rPr lang="nl-NL" sz="900" dirty="0">
                <a:solidFill>
                  <a:srgbClr val="231F20"/>
                </a:solidFill>
                <a:latin typeface="Futura-Medium"/>
                <a:cs typeface="Futura-Medium"/>
              </a:rPr>
              <a:t> het welzijn van de darm helpt door zwelling van de buik te bestrijden.</a:t>
            </a:r>
            <a:endParaRPr sz="900" dirty="0">
              <a:latin typeface="Futura-Medium"/>
              <a:cs typeface="Futura-Medium"/>
            </a:endParaRPr>
          </a:p>
        </p:txBody>
      </p:sp>
      <p:sp>
        <p:nvSpPr>
          <p:cNvPr id="4" name="object 4"/>
          <p:cNvSpPr txBox="1"/>
          <p:nvPr/>
        </p:nvSpPr>
        <p:spPr>
          <a:xfrm>
            <a:off x="3592422" y="4767110"/>
            <a:ext cx="402590" cy="228268"/>
          </a:xfrm>
          <a:prstGeom prst="rect">
            <a:avLst/>
          </a:prstGeom>
        </p:spPr>
        <p:txBody>
          <a:bodyPr vert="horz" wrap="square" lIns="0" tIns="12700" rIns="0" bIns="0" rtlCol="0">
            <a:spAutoFit/>
          </a:bodyPr>
          <a:lstStyle/>
          <a:p>
            <a:pPr marL="12700">
              <a:lnSpc>
                <a:spcPct val="100000"/>
              </a:lnSpc>
              <a:spcBef>
                <a:spcPts val="100"/>
              </a:spcBef>
            </a:pPr>
            <a:r>
              <a:rPr sz="1400" b="1" spc="-5" dirty="0">
                <a:solidFill>
                  <a:srgbClr val="7097C7"/>
                </a:solidFill>
                <a:latin typeface="Futura"/>
                <a:cs typeface="Futura"/>
              </a:rPr>
              <a:t>F</a:t>
            </a:r>
            <a:r>
              <a:rPr sz="1400" b="1" dirty="0">
                <a:solidFill>
                  <a:srgbClr val="7097C7"/>
                </a:solidFill>
                <a:latin typeface="Futura"/>
                <a:cs typeface="Futura"/>
              </a:rPr>
              <a:t>OS</a:t>
            </a:r>
            <a:endParaRPr sz="1400" dirty="0">
              <a:solidFill>
                <a:srgbClr val="7097C7"/>
              </a:solidFill>
              <a:latin typeface="Futura"/>
              <a:cs typeface="Futura"/>
            </a:endParaRPr>
          </a:p>
        </p:txBody>
      </p:sp>
      <p:sp>
        <p:nvSpPr>
          <p:cNvPr id="5" name="object 5"/>
          <p:cNvSpPr txBox="1"/>
          <p:nvPr/>
        </p:nvSpPr>
        <p:spPr>
          <a:xfrm>
            <a:off x="396800" y="5041900"/>
            <a:ext cx="6797675" cy="3198311"/>
          </a:xfrm>
          <a:prstGeom prst="rect">
            <a:avLst/>
          </a:prstGeom>
        </p:spPr>
        <p:txBody>
          <a:bodyPr vert="horz" wrap="square" lIns="0" tIns="12700" rIns="0" bIns="0" rtlCol="0">
            <a:spAutoFit/>
          </a:bodyPr>
          <a:lstStyle/>
          <a:p>
            <a:pPr marL="12700" marR="5080" algn="just">
              <a:lnSpc>
                <a:spcPct val="100000"/>
              </a:lnSpc>
              <a:spcBef>
                <a:spcPts val="100"/>
              </a:spcBef>
            </a:pPr>
            <a:r>
              <a:rPr lang="nl-NL" sz="900" dirty="0">
                <a:solidFill>
                  <a:srgbClr val="231F20"/>
                </a:solidFill>
                <a:latin typeface="Futura-Medium"/>
                <a:cs typeface="Futura-Medium"/>
              </a:rPr>
              <a:t>FOS, een acroniem voor </a:t>
            </a:r>
            <a:r>
              <a:rPr lang="nl-NL" sz="900" dirty="0" err="1">
                <a:solidFill>
                  <a:srgbClr val="231F20"/>
                </a:solidFill>
                <a:latin typeface="Futura-Medium"/>
                <a:cs typeface="Futura-Medium"/>
              </a:rPr>
              <a:t>fructo</a:t>
            </a:r>
            <a:r>
              <a:rPr lang="nl-NL" sz="900" dirty="0">
                <a:solidFill>
                  <a:srgbClr val="231F20"/>
                </a:solidFill>
                <a:latin typeface="Futura-Medium"/>
                <a:cs typeface="Futura-Medium"/>
              </a:rPr>
              <a:t>-oligosachariden, soms ook </a:t>
            </a:r>
            <a:r>
              <a:rPr lang="nl-NL" sz="900" dirty="0" err="1">
                <a:solidFill>
                  <a:srgbClr val="231F20"/>
                </a:solidFill>
                <a:latin typeface="Futura-Medium"/>
                <a:cs typeface="Futura-Medium"/>
              </a:rPr>
              <a:t>oligofructose</a:t>
            </a:r>
            <a:r>
              <a:rPr lang="nl-NL" sz="900" dirty="0">
                <a:solidFill>
                  <a:srgbClr val="231F20"/>
                </a:solidFill>
                <a:latin typeface="Futura-Medium"/>
                <a:cs typeface="Futura-Medium"/>
              </a:rPr>
              <a:t> of </a:t>
            </a:r>
            <a:r>
              <a:rPr lang="nl-NL" sz="900" dirty="0" err="1">
                <a:solidFill>
                  <a:srgbClr val="231F20"/>
                </a:solidFill>
                <a:latin typeface="Futura-Medium"/>
                <a:cs typeface="Futura-Medium"/>
              </a:rPr>
              <a:t>oligofructanen</a:t>
            </a:r>
            <a:r>
              <a:rPr lang="nl-NL" sz="900" dirty="0">
                <a:solidFill>
                  <a:srgbClr val="231F20"/>
                </a:solidFill>
                <a:latin typeface="Futura-Medium"/>
                <a:cs typeface="Futura-Medium"/>
              </a:rPr>
              <a:t> genoemd, zijn fructose-</a:t>
            </a:r>
            <a:r>
              <a:rPr lang="nl-NL" sz="900" dirty="0" err="1">
                <a:solidFill>
                  <a:srgbClr val="231F20"/>
                </a:solidFill>
                <a:latin typeface="Futura-Medium"/>
                <a:cs typeface="Futura-Medium"/>
              </a:rPr>
              <a:t>oligosacchariden</a:t>
            </a:r>
            <a:r>
              <a:rPr lang="nl-NL" sz="900" dirty="0">
                <a:solidFill>
                  <a:srgbClr val="231F20"/>
                </a:solidFill>
                <a:latin typeface="Futura-Medium"/>
                <a:cs typeface="Futura-Medium"/>
              </a:rPr>
              <a:t> die worden aangetroffen in verschillende veel voorkomende soorten fruit, groenten en planten. De bekendste bron van FOS is inuline, waaruit ze worden geëxtraheerd door enzymatische hydrolyse. Ze vormen een groot deel van de oplosbare voedingsvezels en hebben prebiotische eigenschappen, wat de darmontwikkeling van </a:t>
            </a:r>
            <a:r>
              <a:rPr lang="nl-NL" sz="900" dirty="0" err="1">
                <a:solidFill>
                  <a:srgbClr val="231F20"/>
                </a:solidFill>
                <a:latin typeface="Futura-Medium"/>
                <a:cs typeface="Futura-Medium"/>
              </a:rPr>
              <a:t>bifidobacteriën</a:t>
            </a:r>
            <a:r>
              <a:rPr lang="nl-NL" sz="900" dirty="0">
                <a:solidFill>
                  <a:srgbClr val="231F20"/>
                </a:solidFill>
                <a:latin typeface="Futura-Medium"/>
                <a:cs typeface="Futura-Medium"/>
              </a:rPr>
              <a:t> en </a:t>
            </a:r>
            <a:r>
              <a:rPr lang="nl-NL" sz="900" dirty="0" err="1">
                <a:solidFill>
                  <a:srgbClr val="231F20"/>
                </a:solidFill>
                <a:latin typeface="Futura-Medium"/>
                <a:cs typeface="Futura-Medium"/>
              </a:rPr>
              <a:t>lactobacillen</a:t>
            </a:r>
            <a:r>
              <a:rPr lang="nl-NL" sz="900" dirty="0">
                <a:solidFill>
                  <a:srgbClr val="231F20"/>
                </a:solidFill>
                <a:latin typeface="Futura-Medium"/>
                <a:cs typeface="Futura-Medium"/>
              </a:rPr>
              <a:t> bevordert. De belangrijkste kenmerken van </a:t>
            </a:r>
            <a:r>
              <a:rPr lang="nl-NL" sz="900" dirty="0" err="1">
                <a:solidFill>
                  <a:srgbClr val="231F20"/>
                </a:solidFill>
                <a:latin typeface="Futura-Medium"/>
                <a:cs typeface="Futura-Medium"/>
              </a:rPr>
              <a:t>prebiotica</a:t>
            </a:r>
            <a:r>
              <a:rPr lang="nl-NL" sz="900" dirty="0">
                <a:solidFill>
                  <a:srgbClr val="231F20"/>
                </a:solidFill>
                <a:latin typeface="Futura-Medium"/>
                <a:cs typeface="Futura-Medium"/>
              </a:rPr>
              <a:t> zijn namelijk de resistentie tegen de verteringsprocessen van het bovenste deel van het maagdarmkanaal (ze worden niet </a:t>
            </a:r>
            <a:r>
              <a:rPr lang="nl-NL" sz="900" dirty="0" err="1">
                <a:solidFill>
                  <a:srgbClr val="231F20"/>
                </a:solidFill>
                <a:latin typeface="Futura-Medium"/>
                <a:cs typeface="Futura-Medium"/>
              </a:rPr>
              <a:t>gehydrolyseerd</a:t>
            </a:r>
            <a:r>
              <a:rPr lang="nl-NL" sz="900" dirty="0">
                <a:solidFill>
                  <a:srgbClr val="231F20"/>
                </a:solidFill>
                <a:latin typeface="Futura-Medium"/>
                <a:cs typeface="Futura-Medium"/>
              </a:rPr>
              <a:t> door darmenzymen) en de selectieve fermentatie voor één of een beperkt aantal micro-organismen van de darmmicroflora, waardoor een proliferatief voordeel voor deze bacteriestammen en bijgevolg het wijzigen van de kwantum / kwalitatieve samenstelling van de microflora zelf. De </a:t>
            </a:r>
            <a:r>
              <a:rPr lang="nl-NL" sz="900" dirty="0" err="1">
                <a:solidFill>
                  <a:srgbClr val="231F20"/>
                </a:solidFill>
                <a:latin typeface="Futura-Medium"/>
                <a:cs typeface="Futura-Medium"/>
              </a:rPr>
              <a:t>probiotische</a:t>
            </a:r>
            <a:r>
              <a:rPr lang="nl-NL" sz="900" dirty="0">
                <a:solidFill>
                  <a:srgbClr val="231F20"/>
                </a:solidFill>
                <a:latin typeface="Futura-Medium"/>
                <a:cs typeface="Futura-Medium"/>
              </a:rPr>
              <a:t> bacteriën gebruiken daarom de suikers van de FOS om te groeien en zich voort te planten, en genereren uit hun metabolisme organische zuren met een korte keten (azijnzuur, melkzuur en mierenzuur) die het zuur-base-evenwicht in het darmecosysteem in stand houden en zorgen voor een optimale pH die de verspreiding van pathogene bacteriën. Ze verrijken ook de darmomgeving met stoffen die een uitstekende voeding zijn voor de cellen van het slijmvlies van de dikke darm, wat helpt om het </a:t>
            </a:r>
            <a:r>
              <a:rPr lang="nl-NL" sz="900" dirty="0" err="1">
                <a:solidFill>
                  <a:srgbClr val="231F20"/>
                </a:solidFill>
                <a:latin typeface="Futura-Medium"/>
                <a:cs typeface="Futura-Medium"/>
              </a:rPr>
              <a:t>trofisme</a:t>
            </a:r>
            <a:r>
              <a:rPr lang="nl-NL" sz="900" dirty="0">
                <a:solidFill>
                  <a:srgbClr val="231F20"/>
                </a:solidFill>
                <a:latin typeface="Futura-Medium"/>
                <a:cs typeface="Futura-Medium"/>
              </a:rPr>
              <a:t> en de efficiëntie te verbeteren. FOS heeft ook een preventieve werking op </a:t>
            </a:r>
            <a:r>
              <a:rPr lang="nl-NL" sz="900" dirty="0" err="1">
                <a:solidFill>
                  <a:srgbClr val="231F20"/>
                </a:solidFill>
                <a:latin typeface="Futura-Medium"/>
                <a:cs typeface="Futura-Medium"/>
              </a:rPr>
              <a:t>darmrot</a:t>
            </a:r>
            <a:r>
              <a:rPr lang="nl-NL" sz="900" dirty="0">
                <a:solidFill>
                  <a:srgbClr val="231F20"/>
                </a:solidFill>
                <a:latin typeface="Futura-Medium"/>
                <a:cs typeface="Futura-Medium"/>
              </a:rPr>
              <a:t>, waardoor de groei van een </a:t>
            </a:r>
            <a:r>
              <a:rPr lang="nl-NL" sz="900" dirty="0" err="1">
                <a:solidFill>
                  <a:srgbClr val="231F20"/>
                </a:solidFill>
                <a:latin typeface="Futura-Medium"/>
                <a:cs typeface="Futura-Medium"/>
              </a:rPr>
              <a:t>acidofiele</a:t>
            </a:r>
            <a:r>
              <a:rPr lang="nl-NL" sz="900" dirty="0">
                <a:solidFill>
                  <a:srgbClr val="231F20"/>
                </a:solidFill>
                <a:latin typeface="Futura-Medium"/>
                <a:cs typeface="Futura-Medium"/>
              </a:rPr>
              <a:t> flora wordt vergemakkelijkt ten nadele van bacteriesoorten met rottende proteolytische werking. De consumptie van FOS draagt ​​ook bij aan het verhogen van de fecale massa en de frequentie van ontlasting, wat de fysiologische lediging van de darm bevordert en de toxische metabolieten vermindert die ontsteking van het slijmvlies bevorderen. Ze verhogen ook de verteerbaarheid van melksuikers, verminderen zwelling en een opgeblazen gevoel, verbeteren de opname en synthese van vitamines in de darm en de opname van mineralen (vooral calcium en magnesium). Ze moduleren de opname van suikers (verlagen de </a:t>
            </a:r>
            <a:r>
              <a:rPr lang="nl-NL" sz="900" dirty="0" err="1">
                <a:solidFill>
                  <a:srgbClr val="231F20"/>
                </a:solidFill>
                <a:latin typeface="Futura-Medium"/>
                <a:cs typeface="Futura-Medium"/>
              </a:rPr>
              <a:t>glycemische</a:t>
            </a:r>
            <a:r>
              <a:rPr lang="nl-NL" sz="900" dirty="0">
                <a:solidFill>
                  <a:srgbClr val="231F20"/>
                </a:solidFill>
                <a:latin typeface="Futura-Medium"/>
                <a:cs typeface="Futura-Medium"/>
              </a:rPr>
              <a:t> index van de maaltijd), voorkomen darmkanker, verbeteren het immuunsysteem en reguleren de opname van cholesterol en triglyceriden. Ten slotte hebben ze ook een positief effect op allergieën, voedselintoleranties, acne en eczeem. FOS zijn daarom geïndiceerd bij constipatie, gastro-intestinale stoornissen en spijsverteringsstoornissen, hypercholesterolemie en </a:t>
            </a:r>
            <a:r>
              <a:rPr lang="nl-NL" sz="900" dirty="0" err="1">
                <a:solidFill>
                  <a:srgbClr val="231F20"/>
                </a:solidFill>
                <a:latin typeface="Futura-Medium"/>
                <a:cs typeface="Futura-Medium"/>
              </a:rPr>
              <a:t>herbalancering</a:t>
            </a:r>
            <a:r>
              <a:rPr lang="nl-NL" sz="900" dirty="0">
                <a:solidFill>
                  <a:srgbClr val="231F20"/>
                </a:solidFill>
                <a:latin typeface="Futura-Medium"/>
                <a:cs typeface="Futura-Medium"/>
              </a:rPr>
              <a:t> van de bacteriële flora, bijvoorbeeld na antibioticatherapie, en zijn geschikt voor iedereen, van kinderen tot volwassenen, ouderen en zwangere vrouwen.</a:t>
            </a:r>
            <a:endParaRPr sz="900" dirty="0">
              <a:latin typeface="Futura-Medium"/>
              <a:cs typeface="Futura-Medium"/>
            </a:endParaRPr>
          </a:p>
        </p:txBody>
      </p:sp>
      <p:sp>
        <p:nvSpPr>
          <p:cNvPr id="6" name="object 6"/>
          <p:cNvSpPr txBox="1"/>
          <p:nvPr/>
        </p:nvSpPr>
        <p:spPr>
          <a:xfrm>
            <a:off x="3140105" y="8275310"/>
            <a:ext cx="1253490" cy="228268"/>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7097C7"/>
                </a:solidFill>
                <a:latin typeface="Futura"/>
                <a:cs typeface="Futura"/>
              </a:rPr>
              <a:t>MANNI</a:t>
            </a:r>
            <a:r>
              <a:rPr sz="1400" b="1" spc="-10" dirty="0">
                <a:solidFill>
                  <a:srgbClr val="7097C7"/>
                </a:solidFill>
                <a:latin typeface="Futura"/>
                <a:cs typeface="Futura"/>
              </a:rPr>
              <a:t>T</a:t>
            </a:r>
            <a:r>
              <a:rPr sz="1400" b="1" dirty="0">
                <a:solidFill>
                  <a:srgbClr val="7097C7"/>
                </a:solidFill>
                <a:latin typeface="Futura"/>
                <a:cs typeface="Futura"/>
              </a:rPr>
              <a:t>O</a:t>
            </a:r>
            <a:r>
              <a:rPr sz="1400" b="1" spc="-25" dirty="0">
                <a:solidFill>
                  <a:srgbClr val="7097C7"/>
                </a:solidFill>
                <a:latin typeface="Futura"/>
                <a:cs typeface="Futura"/>
              </a:rPr>
              <a:t>L</a:t>
            </a:r>
            <a:endParaRPr sz="1400" dirty="0">
              <a:solidFill>
                <a:srgbClr val="7097C7"/>
              </a:solidFill>
              <a:latin typeface="Futura"/>
              <a:cs typeface="Futura"/>
            </a:endParaRPr>
          </a:p>
        </p:txBody>
      </p:sp>
      <p:sp>
        <p:nvSpPr>
          <p:cNvPr id="7" name="object 7"/>
          <p:cNvSpPr txBox="1"/>
          <p:nvPr/>
        </p:nvSpPr>
        <p:spPr>
          <a:xfrm>
            <a:off x="370132" y="8658849"/>
            <a:ext cx="6795770" cy="982320"/>
          </a:xfrm>
          <a:prstGeom prst="rect">
            <a:avLst/>
          </a:prstGeom>
        </p:spPr>
        <p:txBody>
          <a:bodyPr vert="horz" wrap="square" lIns="0" tIns="12700" rIns="0" bIns="0" rtlCol="0">
            <a:spAutoFit/>
          </a:bodyPr>
          <a:lstStyle/>
          <a:p>
            <a:pPr marL="12700" marR="5080" algn="just">
              <a:lnSpc>
                <a:spcPct val="100000"/>
              </a:lnSpc>
              <a:spcBef>
                <a:spcPts val="100"/>
              </a:spcBef>
            </a:pPr>
            <a:r>
              <a:rPr lang="nl-NL" sz="900" dirty="0">
                <a:solidFill>
                  <a:srgbClr val="231F20"/>
                </a:solidFill>
                <a:latin typeface="Futura-Medium"/>
                <a:cs typeface="Futura-Medium"/>
              </a:rPr>
              <a:t>Mannitol is een suiker, een monosacharide die bekend staat om zijn laxerende eigenschappen en die tot de categorie polyolen behoort. Het kan industrieel worden gesynthetiseerd uitgaande van sucrose, terwijl de natuurlijke bron van </a:t>
            </a:r>
            <a:r>
              <a:rPr lang="nl-NL" sz="900" dirty="0" err="1">
                <a:solidFill>
                  <a:srgbClr val="231F20"/>
                </a:solidFill>
                <a:latin typeface="Futura-Medium"/>
                <a:cs typeface="Futura-Medium"/>
              </a:rPr>
              <a:t>mannitol</a:t>
            </a:r>
            <a:r>
              <a:rPr lang="nl-NL" sz="900" dirty="0">
                <a:solidFill>
                  <a:srgbClr val="231F20"/>
                </a:solidFill>
                <a:latin typeface="Futura-Medium"/>
                <a:cs typeface="Futura-Medium"/>
              </a:rPr>
              <a:t> bij uitstek wordt vertegenwoordigd door manna, een suikerachtige afscheiding die van nature uit de </a:t>
            </a:r>
            <a:r>
              <a:rPr lang="nl-NL" sz="900" dirty="0" err="1">
                <a:solidFill>
                  <a:srgbClr val="231F20"/>
                </a:solidFill>
                <a:latin typeface="Futura-Medium"/>
                <a:cs typeface="Futura-Medium"/>
              </a:rPr>
              <a:t>asstam</a:t>
            </a:r>
            <a:r>
              <a:rPr lang="nl-NL" sz="900" dirty="0">
                <a:solidFill>
                  <a:srgbClr val="231F20"/>
                </a:solidFill>
                <a:latin typeface="Futura-Medium"/>
                <a:cs typeface="Futura-Medium"/>
              </a:rPr>
              <a:t> stroomt na incisies gemaakt door de mens of door de beten van sommige insecten. Omdat het een niet-opneembare suiker is, werkt </a:t>
            </a:r>
            <a:r>
              <a:rPr lang="nl-NL" sz="900" dirty="0" err="1">
                <a:solidFill>
                  <a:srgbClr val="231F20"/>
                </a:solidFill>
                <a:latin typeface="Futura-Medium"/>
                <a:cs typeface="Futura-Medium"/>
              </a:rPr>
              <a:t>mannitol</a:t>
            </a:r>
            <a:r>
              <a:rPr lang="nl-NL" sz="900" dirty="0">
                <a:solidFill>
                  <a:srgbClr val="231F20"/>
                </a:solidFill>
                <a:latin typeface="Futura-Medium"/>
                <a:cs typeface="Futura-Medium"/>
              </a:rPr>
              <a:t> als een perfect osmotisch laxeermiddel en trekt het water in het darmlumen. </a:t>
            </a:r>
            <a:r>
              <a:rPr lang="nl-NL" sz="900" dirty="0" err="1">
                <a:solidFill>
                  <a:srgbClr val="231F20"/>
                </a:solidFill>
                <a:latin typeface="Futura-Medium"/>
                <a:cs typeface="Futura-Medium"/>
              </a:rPr>
              <a:t>Enterische</a:t>
            </a:r>
            <a:r>
              <a:rPr lang="nl-NL" sz="900" dirty="0">
                <a:solidFill>
                  <a:srgbClr val="231F20"/>
                </a:solidFill>
                <a:latin typeface="Futura-Medium"/>
                <a:cs typeface="Futura-Medium"/>
              </a:rPr>
              <a:t> vochtretentie verhoogt het fecaal volume, waardoor de peristaltiek mechanisch wordt gestimuleerd. De mild zuiverende werking is delicaat en wordt zelfs door de kleintjes goed verdragen.</a:t>
            </a:r>
            <a:endParaRPr sz="900" dirty="0">
              <a:latin typeface="Futura-Medium"/>
              <a:cs typeface="Futura-Medium"/>
            </a:endParaRPr>
          </a:p>
        </p:txBody>
      </p:sp>
      <p:sp>
        <p:nvSpPr>
          <p:cNvPr id="8" name="object 8"/>
          <p:cNvSpPr txBox="1"/>
          <p:nvPr/>
        </p:nvSpPr>
        <p:spPr>
          <a:xfrm>
            <a:off x="3057554" y="1798587"/>
            <a:ext cx="1470361" cy="228268"/>
          </a:xfrm>
          <a:prstGeom prst="rect">
            <a:avLst/>
          </a:prstGeom>
        </p:spPr>
        <p:txBody>
          <a:bodyPr vert="horz" wrap="square" lIns="0" tIns="12700" rIns="0" bIns="0" rtlCol="0">
            <a:spAutoFit/>
          </a:bodyPr>
          <a:lstStyle/>
          <a:p>
            <a:pPr marL="12700">
              <a:lnSpc>
                <a:spcPct val="100000"/>
              </a:lnSpc>
              <a:spcBef>
                <a:spcPts val="100"/>
              </a:spcBef>
            </a:pPr>
            <a:r>
              <a:rPr lang="nl-NL" sz="1400" b="1" spc="-15" dirty="0">
                <a:solidFill>
                  <a:srgbClr val="7097C7"/>
                </a:solidFill>
                <a:latin typeface="Futura"/>
                <a:cs typeface="Futura"/>
              </a:rPr>
              <a:t>PAARDEBLOEM</a:t>
            </a:r>
            <a:endParaRPr sz="1400" dirty="0">
              <a:solidFill>
                <a:srgbClr val="7097C7"/>
              </a:solidFill>
              <a:latin typeface="Futura"/>
              <a:cs typeface="Futura"/>
            </a:endParaRPr>
          </a:p>
        </p:txBody>
      </p:sp>
      <p:sp>
        <p:nvSpPr>
          <p:cNvPr id="9" name="object 9"/>
          <p:cNvSpPr txBox="1"/>
          <p:nvPr/>
        </p:nvSpPr>
        <p:spPr>
          <a:xfrm>
            <a:off x="387799" y="2157994"/>
            <a:ext cx="6798309" cy="1259319"/>
          </a:xfrm>
          <a:prstGeom prst="rect">
            <a:avLst/>
          </a:prstGeom>
        </p:spPr>
        <p:txBody>
          <a:bodyPr vert="horz" wrap="square" lIns="0" tIns="12700" rIns="0" bIns="0" rtlCol="0">
            <a:spAutoFit/>
          </a:bodyPr>
          <a:lstStyle/>
          <a:p>
            <a:pPr marL="12700" marR="5080" algn="just">
              <a:lnSpc>
                <a:spcPct val="100000"/>
              </a:lnSpc>
              <a:spcBef>
                <a:spcPts val="100"/>
              </a:spcBef>
            </a:pPr>
            <a:r>
              <a:rPr lang="nl-NL" sz="900" dirty="0" err="1">
                <a:solidFill>
                  <a:srgbClr val="231F20"/>
                </a:solidFill>
                <a:latin typeface="Futura-Medium"/>
                <a:cs typeface="Futura-Medium"/>
              </a:rPr>
              <a:t>Paardebloem</a:t>
            </a:r>
            <a:r>
              <a:rPr lang="nl-NL" sz="900" dirty="0">
                <a:solidFill>
                  <a:srgbClr val="231F20"/>
                </a:solidFill>
                <a:latin typeface="Futura-Medium"/>
                <a:cs typeface="Futura-Medium"/>
              </a:rPr>
              <a:t> is een kruidachtige plant die vooral wijdverspreid is in met gras begroeide en geventileerde plaatsen in heel Italië en de wereld, ook in de volksmond "paardenbloem" genoemd. Bevat een groot aantal farmacologisch actieve verbindingen; onder deze zijn flavonoïden van bijzonder belang, waaronder </a:t>
            </a:r>
            <a:r>
              <a:rPr lang="nl-NL" sz="900" dirty="0" err="1">
                <a:solidFill>
                  <a:srgbClr val="231F20"/>
                </a:solidFill>
                <a:latin typeface="Futura-Medium"/>
                <a:cs typeface="Futura-Medium"/>
              </a:rPr>
              <a:t>luteoline</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apigenine</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isocercitrine</a:t>
            </a:r>
            <a:r>
              <a:rPr lang="nl-NL" sz="900" dirty="0">
                <a:solidFill>
                  <a:srgbClr val="231F20"/>
                </a:solidFill>
                <a:latin typeface="Futura-Medium"/>
                <a:cs typeface="Futura-Medium"/>
              </a:rPr>
              <a:t> (een verbinding vergelijkbaar met </a:t>
            </a:r>
            <a:r>
              <a:rPr lang="nl-NL" sz="900" dirty="0" err="1">
                <a:solidFill>
                  <a:srgbClr val="231F20"/>
                </a:solidFill>
                <a:latin typeface="Futura-Medium"/>
                <a:cs typeface="Futura-Medium"/>
              </a:rPr>
              <a:t>quercetine</a:t>
            </a:r>
            <a:r>
              <a:rPr lang="nl-NL" sz="900" dirty="0">
                <a:solidFill>
                  <a:srgbClr val="231F20"/>
                </a:solidFill>
                <a:latin typeface="Futura-Medium"/>
                <a:cs typeface="Futura-Medium"/>
              </a:rPr>
              <a:t>), cafeïnezuur en </a:t>
            </a:r>
            <a:r>
              <a:rPr lang="nl-NL" sz="900" dirty="0" err="1">
                <a:solidFill>
                  <a:srgbClr val="231F20"/>
                </a:solidFill>
                <a:latin typeface="Futura-Medium"/>
                <a:cs typeface="Futura-Medium"/>
              </a:rPr>
              <a:t>chlorogeenzuur</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terpenoïden</a:t>
            </a:r>
            <a:r>
              <a:rPr lang="nl-NL" sz="900" dirty="0">
                <a:solidFill>
                  <a:srgbClr val="231F20"/>
                </a:solidFill>
                <a:latin typeface="Futura-Medium"/>
                <a:cs typeface="Futura-Medium"/>
              </a:rPr>
              <a:t>, </a:t>
            </a:r>
            <a:r>
              <a:rPr lang="nl-NL" sz="900" dirty="0" err="1">
                <a:solidFill>
                  <a:srgbClr val="231F20"/>
                </a:solidFill>
                <a:latin typeface="Futura-Medium"/>
                <a:cs typeface="Futura-Medium"/>
              </a:rPr>
              <a:t>triterpenen</a:t>
            </a:r>
            <a:r>
              <a:rPr lang="nl-NL" sz="900" dirty="0">
                <a:solidFill>
                  <a:srgbClr val="231F20"/>
                </a:solidFill>
                <a:latin typeface="Futura-Medium"/>
                <a:cs typeface="Futura-Medium"/>
              </a:rPr>
              <a:t>, bitterstoffen en </a:t>
            </a:r>
            <a:r>
              <a:rPr lang="nl-NL" sz="900" dirty="0" err="1">
                <a:solidFill>
                  <a:srgbClr val="231F20"/>
                </a:solidFill>
                <a:latin typeface="Futura-Medium"/>
                <a:cs typeface="Futura-Medium"/>
              </a:rPr>
              <a:t>sesquiterpeenlactonen</a:t>
            </a:r>
            <a:r>
              <a:rPr lang="nl-NL" sz="900" dirty="0">
                <a:solidFill>
                  <a:srgbClr val="231F20"/>
                </a:solidFill>
                <a:latin typeface="Futura-Medium"/>
                <a:cs typeface="Futura-Medium"/>
              </a:rPr>
              <a:t>. De wortels zijn ook rijk aan inuline en fructose. Deze stoffen, en met name de bittere principes, zijn verantwoordelijk voor de eigenschappen van paardenbloem, een kruid dat in staat is de productie van gal te verhogen en de galstroom te stimuleren (het heeft </a:t>
            </a:r>
            <a:r>
              <a:rPr lang="nl-NL" sz="900" dirty="0" err="1">
                <a:solidFill>
                  <a:srgbClr val="231F20"/>
                </a:solidFill>
                <a:latin typeface="Futura-Medium"/>
                <a:cs typeface="Futura-Medium"/>
              </a:rPr>
              <a:t>choleretische</a:t>
            </a:r>
            <a:r>
              <a:rPr lang="nl-NL" sz="900" dirty="0">
                <a:solidFill>
                  <a:srgbClr val="231F20"/>
                </a:solidFill>
                <a:latin typeface="Futura-Medium"/>
                <a:cs typeface="Futura-Medium"/>
              </a:rPr>
              <a:t> en </a:t>
            </a:r>
            <a:r>
              <a:rPr lang="nl-NL" sz="900" dirty="0" err="1">
                <a:solidFill>
                  <a:srgbClr val="231F20"/>
                </a:solidFill>
                <a:latin typeface="Futura-Medium"/>
                <a:cs typeface="Futura-Medium"/>
              </a:rPr>
              <a:t>cholagogue</a:t>
            </a:r>
            <a:r>
              <a:rPr lang="nl-NL" sz="900" dirty="0">
                <a:solidFill>
                  <a:srgbClr val="231F20"/>
                </a:solidFill>
                <a:latin typeface="Futura-Medium"/>
                <a:cs typeface="Futura-Medium"/>
              </a:rPr>
              <a:t>-eigenschappen), waardoor de activiteit van de lever en de spijsvertering wordt verbeterd. . De inname van paardenbloem is geïndiceerd bij spijsverteringsstoornissen zoals een vol gevoel, trage spijsvertering, verlies van eetlust en winderigheid.</a:t>
            </a:r>
            <a:endParaRPr sz="900" dirty="0">
              <a:latin typeface="Futura-Medium"/>
              <a:cs typeface="Futura-Medium"/>
            </a:endParaRPr>
          </a:p>
        </p:txBody>
      </p:sp>
      <p:sp>
        <p:nvSpPr>
          <p:cNvPr id="10" name="object 10"/>
          <p:cNvSpPr txBox="1"/>
          <p:nvPr/>
        </p:nvSpPr>
        <p:spPr>
          <a:xfrm>
            <a:off x="10977283" y="2149102"/>
            <a:ext cx="708025" cy="228268"/>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7097C7"/>
                </a:solidFill>
                <a:latin typeface="Futura"/>
                <a:cs typeface="Futura"/>
              </a:rPr>
              <a:t>MA</a:t>
            </a:r>
            <a:r>
              <a:rPr sz="1400" b="1" spc="-95" dirty="0">
                <a:solidFill>
                  <a:srgbClr val="7097C7"/>
                </a:solidFill>
                <a:latin typeface="Futura"/>
                <a:cs typeface="Futura"/>
              </a:rPr>
              <a:t>L</a:t>
            </a:r>
            <a:r>
              <a:rPr sz="1400" b="1" spc="-85" dirty="0">
                <a:solidFill>
                  <a:srgbClr val="7097C7"/>
                </a:solidFill>
                <a:latin typeface="Futura"/>
                <a:cs typeface="Futura"/>
              </a:rPr>
              <a:t>V</a:t>
            </a:r>
            <a:r>
              <a:rPr sz="1400" b="1" dirty="0">
                <a:solidFill>
                  <a:srgbClr val="7097C7"/>
                </a:solidFill>
                <a:latin typeface="Futura"/>
                <a:cs typeface="Futura"/>
              </a:rPr>
              <a:t>A</a:t>
            </a:r>
            <a:endParaRPr sz="1400" dirty="0">
              <a:solidFill>
                <a:srgbClr val="7097C7"/>
              </a:solidFill>
              <a:latin typeface="Futura"/>
              <a:cs typeface="Futura"/>
            </a:endParaRPr>
          </a:p>
        </p:txBody>
      </p:sp>
      <p:sp>
        <p:nvSpPr>
          <p:cNvPr id="11" name="object 11"/>
          <p:cNvSpPr txBox="1"/>
          <p:nvPr/>
        </p:nvSpPr>
        <p:spPr>
          <a:xfrm>
            <a:off x="7934299" y="2517402"/>
            <a:ext cx="6797040" cy="1813317"/>
          </a:xfrm>
          <a:prstGeom prst="rect">
            <a:avLst/>
          </a:prstGeom>
        </p:spPr>
        <p:txBody>
          <a:bodyPr vert="horz" wrap="square" lIns="0" tIns="12700" rIns="0" bIns="0" rtlCol="0">
            <a:spAutoFit/>
          </a:bodyPr>
          <a:lstStyle/>
          <a:p>
            <a:pPr marL="12700" marR="5080" algn="just">
              <a:lnSpc>
                <a:spcPct val="100000"/>
              </a:lnSpc>
              <a:spcBef>
                <a:spcPts val="100"/>
              </a:spcBef>
            </a:pPr>
            <a:r>
              <a:rPr lang="nl-NL" sz="900" spc="-5" dirty="0">
                <a:solidFill>
                  <a:srgbClr val="231F20"/>
                </a:solidFill>
                <a:latin typeface="Futura-Medium"/>
                <a:cs typeface="Futura-Medium"/>
              </a:rPr>
              <a:t>Kaasjeskruid is een plant met een zeer verzachtende werking dankzij het gehalte aan slijmstoffen, vooral geconcentreerd in de bladeren en bloemen. Plantaardige slijmstoffen zijn polysachariden die in contact met water opzwellen en een soort gel vormen. Over het algemeen maken ze deel uit van de voedingsvezels, resistent tegen spijsverteringsenzymen; met name malve-slijmstoffen zijn oplosbare vezels bestaande uit een heterogene reeks polysachariden, vertegenwoordigd door sterk vertakte structuren van D-galactose, L-</a:t>
            </a:r>
            <a:r>
              <a:rPr lang="nl-NL" sz="900" spc="-5" dirty="0" err="1">
                <a:solidFill>
                  <a:srgbClr val="231F20"/>
                </a:solidFill>
                <a:latin typeface="Futura-Medium"/>
                <a:cs typeface="Futura-Medium"/>
              </a:rPr>
              <a:t>Rhamnose</a:t>
            </a:r>
            <a:r>
              <a:rPr lang="nl-NL" sz="900" spc="-5" dirty="0">
                <a:solidFill>
                  <a:srgbClr val="231F20"/>
                </a:solidFill>
                <a:latin typeface="Futura-Medium"/>
                <a:cs typeface="Futura-Medium"/>
              </a:rPr>
              <a:t>, D-</a:t>
            </a:r>
            <a:r>
              <a:rPr lang="nl-NL" sz="900" spc="-5" dirty="0" err="1">
                <a:solidFill>
                  <a:srgbClr val="231F20"/>
                </a:solidFill>
                <a:latin typeface="Futura-Medium"/>
                <a:cs typeface="Futura-Medium"/>
              </a:rPr>
              <a:t>Glucuron</a:t>
            </a:r>
            <a:r>
              <a:rPr lang="nl-NL" sz="900" spc="-5" dirty="0">
                <a:solidFill>
                  <a:srgbClr val="231F20"/>
                </a:solidFill>
                <a:latin typeface="Futura-Medium"/>
                <a:cs typeface="Futura-Medium"/>
              </a:rPr>
              <a:t>- en D-Galacturonzuren met de aanwezigheid van </a:t>
            </a:r>
            <a:r>
              <a:rPr lang="nl-NL" sz="900" spc="-5" dirty="0" err="1">
                <a:solidFill>
                  <a:srgbClr val="231F20"/>
                </a:solidFill>
                <a:latin typeface="Futura-Medium"/>
                <a:cs typeface="Futura-Medium"/>
              </a:rPr>
              <a:t>rhamnosogalacturonan</a:t>
            </a:r>
            <a:r>
              <a:rPr lang="nl-NL" sz="900" spc="-5" dirty="0">
                <a:solidFill>
                  <a:srgbClr val="231F20"/>
                </a:solidFill>
                <a:latin typeface="Futura-Medium"/>
                <a:cs typeface="Futura-Medium"/>
              </a:rPr>
              <a:t> en </a:t>
            </a:r>
            <a:r>
              <a:rPr lang="nl-NL" sz="900" spc="-5" dirty="0" err="1">
                <a:solidFill>
                  <a:srgbClr val="231F20"/>
                </a:solidFill>
                <a:latin typeface="Futura-Medium"/>
                <a:cs typeface="Futura-Medium"/>
              </a:rPr>
              <a:t>arabinogalactan</a:t>
            </a:r>
            <a:r>
              <a:rPr lang="nl-NL" sz="900" spc="-5" dirty="0">
                <a:solidFill>
                  <a:srgbClr val="231F20"/>
                </a:solidFill>
                <a:latin typeface="Futura-Medium"/>
                <a:cs typeface="Futura-Medium"/>
              </a:rPr>
              <a:t>. Omdat ze niet door het lichaam worden opgenomen, kunnen deze stoffen hun activiteit niet op systemisch niveau uitoefenen; maar ze werken alleen op het slijmvlies waarmee ze in contact komen. Gebruikt in geval van geïrriteerd mos, vertonen ze een beschermende en verzachtende werking dankzij de aanwezigheid van deze </a:t>
            </a:r>
            <a:r>
              <a:rPr lang="nl-NL" sz="900" spc="-5" dirty="0" err="1">
                <a:solidFill>
                  <a:srgbClr val="231F20"/>
                </a:solidFill>
                <a:latin typeface="Futura-Medium"/>
                <a:cs typeface="Futura-Medium"/>
              </a:rPr>
              <a:t>bioadhesieve</a:t>
            </a:r>
            <a:r>
              <a:rPr lang="nl-NL" sz="900" spc="-5" dirty="0">
                <a:solidFill>
                  <a:srgbClr val="231F20"/>
                </a:solidFill>
                <a:latin typeface="Futura-Medium"/>
                <a:cs typeface="Futura-Medium"/>
              </a:rPr>
              <a:t> en slijmerige </a:t>
            </a:r>
            <a:r>
              <a:rPr lang="nl-NL" sz="900" spc="-5" dirty="0" err="1">
                <a:solidFill>
                  <a:srgbClr val="231F20"/>
                </a:solidFill>
                <a:latin typeface="Futura-Medium"/>
                <a:cs typeface="Futura-Medium"/>
              </a:rPr>
              <a:t>polysacchariden</a:t>
            </a:r>
            <a:r>
              <a:rPr lang="nl-NL" sz="900" spc="-5" dirty="0">
                <a:solidFill>
                  <a:srgbClr val="231F20"/>
                </a:solidFill>
                <a:latin typeface="Futura-Medium"/>
                <a:cs typeface="Futura-Medium"/>
              </a:rPr>
              <a:t> die leiden tot de vorming van een </a:t>
            </a:r>
            <a:r>
              <a:rPr lang="nl-NL" sz="900" spc="-5" dirty="0" err="1">
                <a:solidFill>
                  <a:srgbClr val="231F20"/>
                </a:solidFill>
                <a:latin typeface="Futura-Medium"/>
                <a:cs typeface="Futura-Medium"/>
              </a:rPr>
              <a:t>mucine</a:t>
            </a:r>
            <a:r>
              <a:rPr lang="nl-NL" sz="900" spc="-5" dirty="0">
                <a:solidFill>
                  <a:srgbClr val="231F20"/>
                </a:solidFill>
                <a:latin typeface="Futura-Medium"/>
                <a:cs typeface="Futura-Medium"/>
              </a:rPr>
              <a:t>-achtige gel die het oppervlak van de weefsels bedekt, waardoor een barrière ontstaat die effectief werkt in geval van gastro-intestinale aandoeningen. Ze werken dus op de geïrriteerde darm in met een dubbele activiteit: ze branden en reguleren tegelijkertijd de evacuatie. De laxerende werking die de kaasjeskruid uitoefent is echter niet agressief en daarom kan de plant ook worden aanbevolen voor ouderen en kinderen. Malve-slijmstoffen hebben ook </a:t>
            </a:r>
            <a:r>
              <a:rPr lang="nl-NL" sz="900" spc="-5" dirty="0" err="1">
                <a:solidFill>
                  <a:srgbClr val="231F20"/>
                </a:solidFill>
                <a:latin typeface="Futura-Medium"/>
                <a:cs typeface="Futura-Medium"/>
              </a:rPr>
              <a:t>maagbeschermende</a:t>
            </a:r>
            <a:r>
              <a:rPr lang="nl-NL" sz="900" spc="-5" dirty="0">
                <a:solidFill>
                  <a:srgbClr val="231F20"/>
                </a:solidFill>
                <a:latin typeface="Futura-Medium"/>
                <a:cs typeface="Futura-Medium"/>
              </a:rPr>
              <a:t> eigenschappen en zijn nuttig in situaties van hyperaciditeit en gastro-oesofageale reflux.</a:t>
            </a:r>
            <a:endParaRPr sz="900" dirty="0">
              <a:latin typeface="Futura-Medium"/>
              <a:cs typeface="Futura-Medium"/>
            </a:endParaRPr>
          </a:p>
        </p:txBody>
      </p:sp>
      <p:sp>
        <p:nvSpPr>
          <p:cNvPr id="12" name="object 12"/>
          <p:cNvSpPr txBox="1"/>
          <p:nvPr/>
        </p:nvSpPr>
        <p:spPr>
          <a:xfrm>
            <a:off x="3169741" y="353073"/>
            <a:ext cx="1238885" cy="228268"/>
          </a:xfrm>
          <a:prstGeom prst="rect">
            <a:avLst/>
          </a:prstGeom>
        </p:spPr>
        <p:txBody>
          <a:bodyPr vert="horz" wrap="square" lIns="0" tIns="12700" rIns="0" bIns="0" rtlCol="0">
            <a:spAutoFit/>
          </a:bodyPr>
          <a:lstStyle/>
          <a:p>
            <a:pPr marL="12700">
              <a:lnSpc>
                <a:spcPct val="100000"/>
              </a:lnSpc>
              <a:spcBef>
                <a:spcPts val="100"/>
              </a:spcBef>
            </a:pPr>
            <a:r>
              <a:rPr sz="1400" b="1" spc="-10" dirty="0">
                <a:solidFill>
                  <a:srgbClr val="7097C7"/>
                </a:solidFill>
                <a:latin typeface="Futura"/>
                <a:cs typeface="Futura"/>
              </a:rPr>
              <a:t>TAMARIND</a:t>
            </a:r>
            <a:r>
              <a:rPr lang="nl-NL" sz="1400" b="1" spc="-10" dirty="0">
                <a:solidFill>
                  <a:srgbClr val="7097C7"/>
                </a:solidFill>
                <a:latin typeface="Futura"/>
                <a:cs typeface="Futura"/>
              </a:rPr>
              <a:t>E</a:t>
            </a:r>
            <a:endParaRPr sz="1400" dirty="0">
              <a:solidFill>
                <a:srgbClr val="7097C7"/>
              </a:solidFill>
              <a:latin typeface="Futura"/>
              <a:cs typeface="Futura"/>
            </a:endParaRPr>
          </a:p>
        </p:txBody>
      </p:sp>
      <p:sp>
        <p:nvSpPr>
          <p:cNvPr id="13" name="object 13"/>
          <p:cNvSpPr txBox="1"/>
          <p:nvPr/>
        </p:nvSpPr>
        <p:spPr>
          <a:xfrm>
            <a:off x="392300" y="723913"/>
            <a:ext cx="6795770" cy="936154"/>
          </a:xfrm>
          <a:prstGeom prst="rect">
            <a:avLst/>
          </a:prstGeom>
        </p:spPr>
        <p:txBody>
          <a:bodyPr vert="horz" wrap="square" lIns="0" tIns="12700" rIns="0" bIns="0" rtlCol="0">
            <a:spAutoFit/>
          </a:bodyPr>
          <a:lstStyle/>
          <a:p>
            <a:pPr marL="12700" marR="5080" algn="just">
              <a:lnSpc>
                <a:spcPct val="100000"/>
              </a:lnSpc>
              <a:spcBef>
                <a:spcPts val="100"/>
              </a:spcBef>
            </a:pPr>
            <a:r>
              <a:rPr lang="nl-NL" sz="1000" dirty="0">
                <a:solidFill>
                  <a:srgbClr val="231F20"/>
                </a:solidFill>
                <a:latin typeface="Futura-Medium"/>
                <a:cs typeface="Futura-Medium"/>
              </a:rPr>
              <a:t>Tamarinde is een exotische vrucht met een zure smaak die verschillende heilzame eigenschappen heeft, vooral bij darmonregelmatigheden en buikpijn. Op het gebied van kruiden wordt het voornamelijk gebruikt vanwege zijn laxerende eigenschappen, waardoor het normale volume en de consistentie van de ontlasting en de regelmaat van de darmtransit worden bevorderd. De uitgevoerde laxerende werking is osmotisch en wordt toegeschreven aan het gehalte aan kalium, wijnsteenzuur en appelzuur. Het is ook rijk aan sommige </a:t>
            </a:r>
            <a:r>
              <a:rPr lang="nl-NL" sz="1000" dirty="0" err="1">
                <a:solidFill>
                  <a:srgbClr val="231F20"/>
                </a:solidFill>
                <a:latin typeface="Futura-Medium"/>
                <a:cs typeface="Futura-Medium"/>
              </a:rPr>
              <a:t>fenolische</a:t>
            </a:r>
            <a:r>
              <a:rPr lang="nl-NL" sz="1000" dirty="0">
                <a:solidFill>
                  <a:srgbClr val="231F20"/>
                </a:solidFill>
                <a:latin typeface="Futura-Medium"/>
                <a:cs typeface="Futura-Medium"/>
              </a:rPr>
              <a:t> verbindingen met antioxiderende werking.</a:t>
            </a:r>
            <a:endParaRPr sz="1000" dirty="0">
              <a:latin typeface="Futura-Medium"/>
              <a:cs typeface="Futura-Medium"/>
            </a:endParaRPr>
          </a:p>
        </p:txBody>
      </p:sp>
      <p:sp>
        <p:nvSpPr>
          <p:cNvPr id="14" name="object 14"/>
          <p:cNvSpPr txBox="1"/>
          <p:nvPr/>
        </p:nvSpPr>
        <p:spPr>
          <a:xfrm>
            <a:off x="10907836" y="6626538"/>
            <a:ext cx="896239" cy="228268"/>
          </a:xfrm>
          <a:prstGeom prst="rect">
            <a:avLst/>
          </a:prstGeom>
        </p:spPr>
        <p:txBody>
          <a:bodyPr vert="horz" wrap="square" lIns="0" tIns="12700" rIns="0" bIns="0" rtlCol="0">
            <a:spAutoFit/>
          </a:bodyPr>
          <a:lstStyle/>
          <a:p>
            <a:pPr marL="12700">
              <a:lnSpc>
                <a:spcPct val="100000"/>
              </a:lnSpc>
              <a:spcBef>
                <a:spcPts val="100"/>
              </a:spcBef>
            </a:pPr>
            <a:r>
              <a:rPr lang="nl-NL" sz="1400" b="1" dirty="0">
                <a:solidFill>
                  <a:srgbClr val="7097C7"/>
                </a:solidFill>
                <a:latin typeface="Futura"/>
                <a:cs typeface="Futura"/>
              </a:rPr>
              <a:t>VENKEL</a:t>
            </a:r>
            <a:endParaRPr sz="1400" dirty="0">
              <a:solidFill>
                <a:srgbClr val="7097C7"/>
              </a:solidFill>
              <a:latin typeface="Futura"/>
              <a:cs typeface="Futura"/>
            </a:endParaRPr>
          </a:p>
        </p:txBody>
      </p:sp>
      <p:sp>
        <p:nvSpPr>
          <p:cNvPr id="15" name="object 15"/>
          <p:cNvSpPr txBox="1"/>
          <p:nvPr/>
        </p:nvSpPr>
        <p:spPr>
          <a:xfrm>
            <a:off x="7958551" y="6995914"/>
            <a:ext cx="6797040" cy="1551707"/>
          </a:xfrm>
          <a:prstGeom prst="rect">
            <a:avLst/>
          </a:prstGeom>
        </p:spPr>
        <p:txBody>
          <a:bodyPr vert="horz" wrap="square" lIns="0" tIns="12700" rIns="0" bIns="0" rtlCol="0">
            <a:spAutoFit/>
          </a:bodyPr>
          <a:lstStyle/>
          <a:p>
            <a:pPr marL="12700" marR="5080" algn="just">
              <a:lnSpc>
                <a:spcPct val="100000"/>
              </a:lnSpc>
              <a:spcBef>
                <a:spcPts val="100"/>
              </a:spcBef>
            </a:pPr>
            <a:r>
              <a:rPr lang="nl-NL" sz="1000" dirty="0">
                <a:solidFill>
                  <a:srgbClr val="231F20"/>
                </a:solidFill>
                <a:latin typeface="Futura-Medium"/>
                <a:cs typeface="Futura-Medium"/>
              </a:rPr>
              <a:t>Zowel de olie gewonnen uit de rijpe vruchten van de plant als de venkelzaden bevorderen de darmmotiliteit en oefenen een </a:t>
            </a:r>
            <a:r>
              <a:rPr lang="nl-NL" sz="1000" dirty="0" err="1">
                <a:solidFill>
                  <a:srgbClr val="231F20"/>
                </a:solidFill>
                <a:latin typeface="Futura-Medium"/>
                <a:cs typeface="Futura-Medium"/>
              </a:rPr>
              <a:t>antispastische</a:t>
            </a:r>
            <a:r>
              <a:rPr lang="nl-NL" sz="1000" dirty="0">
                <a:solidFill>
                  <a:srgbClr val="231F20"/>
                </a:solidFill>
                <a:latin typeface="Futura-Medium"/>
                <a:cs typeface="Futura-Medium"/>
              </a:rPr>
              <a:t> werking uit op het spijsverteringskanaal. Dankzij de activiteit die de maagmotiliteit bevordert, wordt venkel gebruikt voor de behandeling van verschillende </a:t>
            </a:r>
            <a:r>
              <a:rPr lang="nl-NL" sz="1000" dirty="0" err="1">
                <a:solidFill>
                  <a:srgbClr val="231F20"/>
                </a:solidFill>
                <a:latin typeface="Futura-Medium"/>
                <a:cs typeface="Futura-Medium"/>
              </a:rPr>
              <a:t>dyspeptische</a:t>
            </a:r>
            <a:r>
              <a:rPr lang="nl-NL" sz="1000" dirty="0">
                <a:solidFill>
                  <a:srgbClr val="231F20"/>
                </a:solidFill>
                <a:latin typeface="Futura-Medium"/>
                <a:cs typeface="Futura-Medium"/>
              </a:rPr>
              <a:t> stoornissen, zoals bijvoorbeeld het gevoel van volheid en winderigheid. Het heeft een krampstillend effect zonder de fysiologische darmperistaltiek te verminderen; het resultaat is een betere progressie van de darminhoud, een lagere vorming van grote gasbellen en een kortere verblijf- en transittijd in het maagdarmkanaal. Om deze reden is venkel een goede plantaardige remedie met </a:t>
            </a:r>
            <a:r>
              <a:rPr lang="nl-NL" sz="1000" dirty="0" err="1">
                <a:solidFill>
                  <a:srgbClr val="231F20"/>
                </a:solidFill>
                <a:latin typeface="Futura-Medium"/>
                <a:cs typeface="Futura-Medium"/>
              </a:rPr>
              <a:t>prokinetische</a:t>
            </a:r>
            <a:r>
              <a:rPr lang="nl-NL" sz="1000" dirty="0">
                <a:solidFill>
                  <a:srgbClr val="231F20"/>
                </a:solidFill>
                <a:latin typeface="Futura-Medium"/>
                <a:cs typeface="Futura-Medium"/>
              </a:rPr>
              <a:t> en spasmolytische activiteit, geïndiceerd bij spastische toestanden van het spijsverteringskanaal, </a:t>
            </a:r>
            <a:r>
              <a:rPr lang="nl-NL" sz="1000" dirty="0" err="1">
                <a:solidFill>
                  <a:srgbClr val="231F20"/>
                </a:solidFill>
                <a:latin typeface="Futura-Medium"/>
                <a:cs typeface="Futura-Medium"/>
              </a:rPr>
              <a:t>hiatale</a:t>
            </a:r>
            <a:r>
              <a:rPr lang="nl-NL" sz="1000" dirty="0">
                <a:solidFill>
                  <a:srgbClr val="231F20"/>
                </a:solidFill>
                <a:latin typeface="Futura-Medium"/>
                <a:cs typeface="Futura-Medium"/>
              </a:rPr>
              <a:t> hernia, winderigheid, trage spijsvertering en constipatie. Bovendien is aangetoond dat trans-</a:t>
            </a:r>
            <a:r>
              <a:rPr lang="nl-NL" sz="1000" dirty="0" err="1">
                <a:solidFill>
                  <a:srgbClr val="231F20"/>
                </a:solidFill>
                <a:latin typeface="Futura-Medium"/>
                <a:cs typeface="Futura-Medium"/>
              </a:rPr>
              <a:t>anethol</a:t>
            </a:r>
            <a:r>
              <a:rPr lang="nl-NL" sz="1000" dirty="0">
                <a:solidFill>
                  <a:srgbClr val="231F20"/>
                </a:solidFill>
                <a:latin typeface="Futura-Medium"/>
                <a:cs typeface="Futura-Medium"/>
              </a:rPr>
              <a:t> en </a:t>
            </a:r>
            <a:r>
              <a:rPr lang="nl-NL" sz="1000" dirty="0" err="1">
                <a:solidFill>
                  <a:srgbClr val="231F20"/>
                </a:solidFill>
                <a:latin typeface="Futura-Medium"/>
                <a:cs typeface="Futura-Medium"/>
              </a:rPr>
              <a:t>fencon</a:t>
            </a:r>
            <a:r>
              <a:rPr lang="nl-NL" sz="1000" dirty="0">
                <a:solidFill>
                  <a:srgbClr val="231F20"/>
                </a:solidFill>
                <a:latin typeface="Futura-Medium"/>
                <a:cs typeface="Futura-Medium"/>
              </a:rPr>
              <a:t>, verbindingen die zowel in de zaden als in de essentiële olie van venkel voorkomen, in vitro een interessante antimicrobiële activiteit hebben.</a:t>
            </a:r>
            <a:endParaRPr sz="1000" dirty="0">
              <a:latin typeface="Futura-Medium"/>
              <a:cs typeface="Futura-Medium"/>
            </a:endParaRPr>
          </a:p>
        </p:txBody>
      </p:sp>
      <p:sp>
        <p:nvSpPr>
          <p:cNvPr id="16" name="object 16"/>
          <p:cNvSpPr txBox="1"/>
          <p:nvPr/>
        </p:nvSpPr>
        <p:spPr>
          <a:xfrm>
            <a:off x="10017162" y="343078"/>
            <a:ext cx="2628265" cy="228268"/>
          </a:xfrm>
          <a:prstGeom prst="rect">
            <a:avLst/>
          </a:prstGeom>
        </p:spPr>
        <p:txBody>
          <a:bodyPr vert="horz" wrap="square" lIns="0" tIns="12700" rIns="0" bIns="0" rtlCol="0">
            <a:spAutoFit/>
          </a:bodyPr>
          <a:lstStyle/>
          <a:p>
            <a:pPr marL="12700">
              <a:lnSpc>
                <a:spcPct val="100000"/>
              </a:lnSpc>
              <a:spcBef>
                <a:spcPts val="100"/>
              </a:spcBef>
            </a:pPr>
            <a:r>
              <a:rPr lang="nl-NL" sz="1400" b="1" spc="-20" dirty="0">
                <a:solidFill>
                  <a:srgbClr val="7097C7"/>
                </a:solidFill>
                <a:latin typeface="Futura"/>
                <a:cs typeface="Futura"/>
              </a:rPr>
              <a:t>GEFERMENTEERDE PAPAJA</a:t>
            </a:r>
            <a:endParaRPr sz="1400" dirty="0">
              <a:solidFill>
                <a:srgbClr val="7097C7"/>
              </a:solidFill>
              <a:latin typeface="Futura"/>
              <a:cs typeface="Futura"/>
            </a:endParaRPr>
          </a:p>
        </p:txBody>
      </p:sp>
      <p:sp>
        <p:nvSpPr>
          <p:cNvPr id="17" name="object 17"/>
          <p:cNvSpPr txBox="1"/>
          <p:nvPr/>
        </p:nvSpPr>
        <p:spPr>
          <a:xfrm>
            <a:off x="7943301" y="723913"/>
            <a:ext cx="6797675" cy="1243930"/>
          </a:xfrm>
          <a:prstGeom prst="rect">
            <a:avLst/>
          </a:prstGeom>
        </p:spPr>
        <p:txBody>
          <a:bodyPr vert="horz" wrap="square" lIns="0" tIns="12700" rIns="0" bIns="0" rtlCol="0">
            <a:spAutoFit/>
          </a:bodyPr>
          <a:lstStyle/>
          <a:p>
            <a:pPr marL="12700" marR="5080" algn="just">
              <a:lnSpc>
                <a:spcPct val="100000"/>
              </a:lnSpc>
              <a:spcBef>
                <a:spcPts val="100"/>
              </a:spcBef>
            </a:pPr>
            <a:r>
              <a:rPr lang="nl-NL" sz="1000" spc="-5" dirty="0">
                <a:solidFill>
                  <a:srgbClr val="231F20"/>
                </a:solidFill>
                <a:latin typeface="Futura-Medium"/>
                <a:cs typeface="Futura-Medium"/>
              </a:rPr>
              <a:t>Gefermenteerde papaja wordt gemaakt van de bekende tropische papajavrucht, onderworpen aan microbiële fermentatie gedurende enkele maanden en vervolgens verpulverd. Volgens talrijke studies zou dit proces de antioxiderende en spijsverteringseigenschappen verhogen. In feite is gefermenteerde papaja rijk aan flavonoïden en enzymen die in staat zijn om vrije radicalen te bestrijden; het bevat ook verschillende spijsverteringsenzymen, waaronder </a:t>
            </a:r>
            <a:r>
              <a:rPr lang="nl-NL" sz="1000" spc="-5" dirty="0" err="1">
                <a:solidFill>
                  <a:srgbClr val="231F20"/>
                </a:solidFill>
                <a:latin typeface="Futura-Medium"/>
                <a:cs typeface="Futura-Medium"/>
              </a:rPr>
              <a:t>papaïne</a:t>
            </a:r>
            <a:r>
              <a:rPr lang="nl-NL" sz="1000" spc="-5" dirty="0">
                <a:solidFill>
                  <a:srgbClr val="231F20"/>
                </a:solidFill>
                <a:latin typeface="Futura-Medium"/>
                <a:cs typeface="Futura-Medium"/>
              </a:rPr>
              <a:t>, die het absorptieproces vergemakkelijken en daarom de spijsvertering en ook de darmtransit helpen. Bovendien vergemakkelijken ze het werk van de lever en verminderen ze de productie van metabolieten, dat wil zeggen die stoffen die slechts gedeeltelijk worden verteerd en die de darmtransit vertragen, waardoor de afbraak van eiwitten en de eliminatie van gifstoffen uit het lichaam worden bevorderd.</a:t>
            </a:r>
            <a:endParaRPr sz="1000" dirty="0">
              <a:latin typeface="Futura-Medium"/>
              <a:cs typeface="Futura-Medium"/>
            </a:endParaRPr>
          </a:p>
        </p:txBody>
      </p:sp>
      <p:sp>
        <p:nvSpPr>
          <p:cNvPr id="18" name="object 18"/>
          <p:cNvSpPr txBox="1"/>
          <p:nvPr/>
        </p:nvSpPr>
        <p:spPr>
          <a:xfrm>
            <a:off x="10671403" y="4525712"/>
            <a:ext cx="1601470" cy="228268"/>
          </a:xfrm>
          <a:prstGeom prst="rect">
            <a:avLst/>
          </a:prstGeom>
        </p:spPr>
        <p:txBody>
          <a:bodyPr vert="horz" wrap="square" lIns="0" tIns="12700" rIns="0" bIns="0" rtlCol="0">
            <a:spAutoFit/>
          </a:bodyPr>
          <a:lstStyle/>
          <a:p>
            <a:pPr marL="12700">
              <a:lnSpc>
                <a:spcPct val="100000"/>
              </a:lnSpc>
              <a:spcBef>
                <a:spcPts val="100"/>
              </a:spcBef>
            </a:pPr>
            <a:r>
              <a:rPr lang="nl-NL" sz="1400" b="1" spc="-5" dirty="0">
                <a:solidFill>
                  <a:srgbClr val="7097C7"/>
                </a:solidFill>
                <a:latin typeface="Futura"/>
                <a:cs typeface="Futura"/>
              </a:rPr>
              <a:t>PRUIMENSAP</a:t>
            </a:r>
            <a:endParaRPr sz="1400" dirty="0">
              <a:solidFill>
                <a:srgbClr val="7097C7"/>
              </a:solidFill>
              <a:latin typeface="Futura"/>
              <a:cs typeface="Futura"/>
            </a:endParaRPr>
          </a:p>
        </p:txBody>
      </p:sp>
      <p:sp>
        <p:nvSpPr>
          <p:cNvPr id="19" name="object 19"/>
          <p:cNvSpPr txBox="1"/>
          <p:nvPr/>
        </p:nvSpPr>
        <p:spPr>
          <a:xfrm>
            <a:off x="7948382" y="4895088"/>
            <a:ext cx="6797040" cy="1397000"/>
          </a:xfrm>
          <a:prstGeom prst="rect">
            <a:avLst/>
          </a:prstGeom>
        </p:spPr>
        <p:txBody>
          <a:bodyPr vert="horz" wrap="square" lIns="0" tIns="12700" rIns="0" bIns="0" rtlCol="0">
            <a:spAutoFit/>
          </a:bodyPr>
          <a:lstStyle/>
          <a:p>
            <a:pPr marL="12700" marR="5080" algn="just">
              <a:lnSpc>
                <a:spcPct val="100000"/>
              </a:lnSpc>
              <a:spcBef>
                <a:spcPts val="100"/>
              </a:spcBef>
            </a:pPr>
            <a:r>
              <a:rPr lang="nl-NL" sz="1000" spc="-5" dirty="0">
                <a:solidFill>
                  <a:srgbClr val="231F20"/>
                </a:solidFill>
                <a:latin typeface="Futura-Medium"/>
                <a:cs typeface="Futura-Medium"/>
              </a:rPr>
              <a:t>Pruimen zijn de vruchten van Prunus </a:t>
            </a:r>
            <a:r>
              <a:rPr lang="nl-NL" sz="1000" spc="-5" dirty="0" err="1">
                <a:solidFill>
                  <a:srgbClr val="231F20"/>
                </a:solidFill>
                <a:latin typeface="Futura-Medium"/>
                <a:cs typeface="Futura-Medium"/>
              </a:rPr>
              <a:t>domestica</a:t>
            </a:r>
            <a:r>
              <a:rPr lang="nl-NL" sz="1000" spc="-5" dirty="0">
                <a:solidFill>
                  <a:srgbClr val="231F20"/>
                </a:solidFill>
                <a:latin typeface="Futura-Medium"/>
                <a:cs typeface="Futura-Medium"/>
              </a:rPr>
              <a:t>, een boom die behoort tot de </a:t>
            </a:r>
            <a:r>
              <a:rPr lang="nl-NL" sz="1000" spc="-5" dirty="0" err="1">
                <a:solidFill>
                  <a:srgbClr val="231F20"/>
                </a:solidFill>
                <a:latin typeface="Futura-Medium"/>
                <a:cs typeface="Futura-Medium"/>
              </a:rPr>
              <a:t>Rosaceae</a:t>
            </a:r>
            <a:r>
              <a:rPr lang="nl-NL" sz="1000" spc="-5" dirty="0">
                <a:solidFill>
                  <a:srgbClr val="231F20"/>
                </a:solidFill>
                <a:latin typeface="Futura-Medium"/>
                <a:cs typeface="Futura-Medium"/>
              </a:rPr>
              <a:t>-familie en groeit in heel Europa en de Verenigde Staten, vooral in Californië. Pruimen staan ​​vooral bekend om hun uitstekende laxerende werking, dankzij de aanwezigheid van organische zuren, suikers met osmotische werking (inclusief sorbitol) en </a:t>
            </a:r>
            <a:r>
              <a:rPr lang="nl-NL" sz="1000" spc="-5" dirty="0" err="1">
                <a:solidFill>
                  <a:srgbClr val="231F20"/>
                </a:solidFill>
                <a:latin typeface="Futura-Medium"/>
                <a:cs typeface="Futura-Medium"/>
              </a:rPr>
              <a:t>oxyfenisatine</a:t>
            </a:r>
            <a:r>
              <a:rPr lang="nl-NL" sz="1000" spc="-5" dirty="0">
                <a:solidFill>
                  <a:srgbClr val="231F20"/>
                </a:solidFill>
                <a:latin typeface="Futura-Medium"/>
                <a:cs typeface="Futura-Medium"/>
              </a:rPr>
              <a:t>. Deze stoffen worden bewaard in het pruimensap, dat ook een hoog gehalte aan oplosbare en onoplosbare vezels bevat, die niet alleen helpen bij het reguleren van de stoelgang, maar ook een prebiotische functie hebben, waardoor de groei van de autochtone microflora wordt bevorderd die nodig is voor het welzijn van de dubbele punt. Pruimensap heeft ook een belangrijke zuiverende functie en levert veel stoffen met antioxiderende werking (het is bijzonder rijk aan </a:t>
            </a:r>
            <a:r>
              <a:rPr lang="nl-NL" sz="1000" spc="-5" dirty="0" err="1">
                <a:solidFill>
                  <a:srgbClr val="231F20"/>
                </a:solidFill>
                <a:latin typeface="Futura-Medium"/>
                <a:cs typeface="Futura-Medium"/>
              </a:rPr>
              <a:t>fenolische</a:t>
            </a:r>
            <a:r>
              <a:rPr lang="nl-NL" sz="1000" spc="-5" dirty="0">
                <a:solidFill>
                  <a:srgbClr val="231F20"/>
                </a:solidFill>
                <a:latin typeface="Futura-Medium"/>
                <a:cs typeface="Futura-Medium"/>
              </a:rPr>
              <a:t> verbindingen), vitamines en mineralen van uitstekende kwaliteit (kalium, vitamine A en K, </a:t>
            </a:r>
            <a:r>
              <a:rPr lang="nl-NL" sz="1000" spc="-5" dirty="0" err="1">
                <a:solidFill>
                  <a:srgbClr val="231F20"/>
                </a:solidFill>
                <a:latin typeface="Futura-Medium"/>
                <a:cs typeface="Futura-Medium"/>
              </a:rPr>
              <a:t>niacine</a:t>
            </a:r>
            <a:r>
              <a:rPr lang="nl-NL" sz="1000" spc="-5" dirty="0">
                <a:solidFill>
                  <a:srgbClr val="231F20"/>
                </a:solidFill>
                <a:latin typeface="Futura-Medium"/>
                <a:cs typeface="Futura-Medium"/>
              </a:rPr>
              <a:t>, riboflavine, </a:t>
            </a:r>
            <a:r>
              <a:rPr lang="nl-NL" sz="1000" spc="-5" dirty="0" err="1">
                <a:solidFill>
                  <a:srgbClr val="231F20"/>
                </a:solidFill>
                <a:latin typeface="Futura-Medium"/>
                <a:cs typeface="Futura-Medium"/>
              </a:rPr>
              <a:t>thiamine</a:t>
            </a:r>
            <a:r>
              <a:rPr lang="nl-NL" sz="1000" spc="-5" dirty="0">
                <a:solidFill>
                  <a:srgbClr val="231F20"/>
                </a:solidFill>
                <a:latin typeface="Futura-Medium"/>
                <a:cs typeface="Futura-Medium"/>
              </a:rPr>
              <a:t>, ijzer, calcium, magnesium , fosfor, zink en selenium).</a:t>
            </a:r>
            <a:endParaRPr sz="1000" dirty="0">
              <a:latin typeface="Futura-Medium"/>
              <a:cs typeface="Futura-Medium"/>
            </a:endParaRPr>
          </a:p>
        </p:txBody>
      </p:sp>
      <p:sp>
        <p:nvSpPr>
          <p:cNvPr id="20" name="object 20"/>
          <p:cNvSpPr/>
          <p:nvPr/>
        </p:nvSpPr>
        <p:spPr>
          <a:xfrm>
            <a:off x="4743710" y="1916552"/>
            <a:ext cx="2434069" cy="45719"/>
          </a:xfrm>
          <a:custGeom>
            <a:avLst/>
            <a:gdLst/>
            <a:ahLst/>
            <a:cxnLst/>
            <a:rect l="l" t="t" r="r" b="b"/>
            <a:pathLst>
              <a:path w="2700020">
                <a:moveTo>
                  <a:pt x="0" y="0"/>
                </a:moveTo>
                <a:lnTo>
                  <a:pt x="2699994" y="0"/>
                </a:lnTo>
              </a:path>
            </a:pathLst>
          </a:custGeom>
          <a:ln w="38100">
            <a:solidFill>
              <a:srgbClr val="7097C7"/>
            </a:solidFill>
          </a:ln>
        </p:spPr>
        <p:txBody>
          <a:bodyPr wrap="square" lIns="0" tIns="0" rIns="0" bIns="0" rtlCol="0"/>
          <a:lstStyle/>
          <a:p>
            <a:endParaRPr/>
          </a:p>
        </p:txBody>
      </p:sp>
      <p:sp>
        <p:nvSpPr>
          <p:cNvPr id="21" name="object 21"/>
          <p:cNvSpPr/>
          <p:nvPr/>
        </p:nvSpPr>
        <p:spPr>
          <a:xfrm>
            <a:off x="11826001" y="2274079"/>
            <a:ext cx="2880360" cy="0"/>
          </a:xfrm>
          <a:custGeom>
            <a:avLst/>
            <a:gdLst/>
            <a:ahLst/>
            <a:cxnLst/>
            <a:rect l="l" t="t" r="r" b="b"/>
            <a:pathLst>
              <a:path w="2880359">
                <a:moveTo>
                  <a:pt x="0" y="0"/>
                </a:moveTo>
                <a:lnTo>
                  <a:pt x="2880004" y="0"/>
                </a:lnTo>
              </a:path>
            </a:pathLst>
          </a:custGeom>
          <a:ln w="38100">
            <a:solidFill>
              <a:srgbClr val="7097C7"/>
            </a:solidFill>
          </a:ln>
        </p:spPr>
        <p:txBody>
          <a:bodyPr wrap="square" lIns="0" tIns="0" rIns="0" bIns="0" rtlCol="0"/>
          <a:lstStyle/>
          <a:p>
            <a:endParaRPr/>
          </a:p>
        </p:txBody>
      </p:sp>
      <p:sp>
        <p:nvSpPr>
          <p:cNvPr id="22" name="object 22"/>
          <p:cNvSpPr/>
          <p:nvPr/>
        </p:nvSpPr>
        <p:spPr>
          <a:xfrm>
            <a:off x="4532999" y="468672"/>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
        <p:nvSpPr>
          <p:cNvPr id="23" name="object 23"/>
          <p:cNvSpPr/>
          <p:nvPr/>
        </p:nvSpPr>
        <p:spPr>
          <a:xfrm>
            <a:off x="12099250" y="6740672"/>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
        <p:nvSpPr>
          <p:cNvPr id="24" name="object 24"/>
          <p:cNvSpPr/>
          <p:nvPr/>
        </p:nvSpPr>
        <p:spPr>
          <a:xfrm>
            <a:off x="12699086" y="468672"/>
            <a:ext cx="2007275" cy="50995"/>
          </a:xfrm>
          <a:custGeom>
            <a:avLst/>
            <a:gdLst/>
            <a:ahLst/>
            <a:cxnLst/>
            <a:rect l="l" t="t" r="r" b="b"/>
            <a:pathLst>
              <a:path w="2232025">
                <a:moveTo>
                  <a:pt x="0" y="0"/>
                </a:moveTo>
                <a:lnTo>
                  <a:pt x="2231999" y="0"/>
                </a:lnTo>
              </a:path>
            </a:pathLst>
          </a:custGeom>
          <a:ln w="38100">
            <a:solidFill>
              <a:srgbClr val="7097C7"/>
            </a:solidFill>
          </a:ln>
        </p:spPr>
        <p:txBody>
          <a:bodyPr wrap="square" lIns="0" tIns="0" rIns="0" bIns="0" rtlCol="0"/>
          <a:lstStyle/>
          <a:p>
            <a:endParaRPr/>
          </a:p>
        </p:txBody>
      </p:sp>
      <p:sp>
        <p:nvSpPr>
          <p:cNvPr id="25" name="object 25"/>
          <p:cNvSpPr/>
          <p:nvPr/>
        </p:nvSpPr>
        <p:spPr>
          <a:xfrm>
            <a:off x="12305083" y="4639846"/>
            <a:ext cx="2412365" cy="0"/>
          </a:xfrm>
          <a:custGeom>
            <a:avLst/>
            <a:gdLst/>
            <a:ahLst/>
            <a:cxnLst/>
            <a:rect l="l" t="t" r="r" b="b"/>
            <a:pathLst>
              <a:path w="2412365">
                <a:moveTo>
                  <a:pt x="0" y="0"/>
                </a:moveTo>
                <a:lnTo>
                  <a:pt x="2411996" y="0"/>
                </a:lnTo>
              </a:path>
            </a:pathLst>
          </a:custGeom>
          <a:ln w="38100">
            <a:solidFill>
              <a:srgbClr val="7097C7"/>
            </a:solidFill>
          </a:ln>
        </p:spPr>
        <p:txBody>
          <a:bodyPr wrap="square" lIns="0" tIns="0" rIns="0" bIns="0" rtlCol="0"/>
          <a:lstStyle/>
          <a:p>
            <a:endParaRPr/>
          </a:p>
        </p:txBody>
      </p:sp>
      <p:sp>
        <p:nvSpPr>
          <p:cNvPr id="26" name="object 26"/>
          <p:cNvSpPr/>
          <p:nvPr/>
        </p:nvSpPr>
        <p:spPr>
          <a:xfrm flipV="1">
            <a:off x="395999" y="1868953"/>
            <a:ext cx="2442451" cy="45719"/>
          </a:xfrm>
          <a:custGeom>
            <a:avLst/>
            <a:gdLst/>
            <a:ahLst/>
            <a:cxnLst/>
            <a:rect l="l" t="t" r="r" b="b"/>
            <a:pathLst>
              <a:path w="2700020">
                <a:moveTo>
                  <a:pt x="0" y="0"/>
                </a:moveTo>
                <a:lnTo>
                  <a:pt x="2699994" y="0"/>
                </a:lnTo>
              </a:path>
            </a:pathLst>
          </a:custGeom>
          <a:ln w="38100">
            <a:solidFill>
              <a:srgbClr val="7097C7"/>
            </a:solidFill>
          </a:ln>
        </p:spPr>
        <p:txBody>
          <a:bodyPr wrap="square" lIns="0" tIns="0" rIns="0" bIns="0" rtlCol="0"/>
          <a:lstStyle/>
          <a:p>
            <a:endParaRPr/>
          </a:p>
        </p:txBody>
      </p:sp>
      <p:sp>
        <p:nvSpPr>
          <p:cNvPr id="27" name="object 27"/>
          <p:cNvSpPr/>
          <p:nvPr/>
        </p:nvSpPr>
        <p:spPr>
          <a:xfrm>
            <a:off x="7951500" y="2274079"/>
            <a:ext cx="2880360" cy="0"/>
          </a:xfrm>
          <a:custGeom>
            <a:avLst/>
            <a:gdLst/>
            <a:ahLst/>
            <a:cxnLst/>
            <a:rect l="l" t="t" r="r" b="b"/>
            <a:pathLst>
              <a:path w="2880359">
                <a:moveTo>
                  <a:pt x="0" y="0"/>
                </a:moveTo>
                <a:lnTo>
                  <a:pt x="2880004" y="0"/>
                </a:lnTo>
              </a:path>
            </a:pathLst>
          </a:custGeom>
          <a:ln w="38100">
            <a:solidFill>
              <a:srgbClr val="7097C7"/>
            </a:solidFill>
          </a:ln>
        </p:spPr>
        <p:txBody>
          <a:bodyPr wrap="square" lIns="0" tIns="0" rIns="0" bIns="0" rtlCol="0"/>
          <a:lstStyle/>
          <a:p>
            <a:endParaRPr/>
          </a:p>
        </p:txBody>
      </p:sp>
      <p:sp>
        <p:nvSpPr>
          <p:cNvPr id="28" name="object 28"/>
          <p:cNvSpPr/>
          <p:nvPr/>
        </p:nvSpPr>
        <p:spPr>
          <a:xfrm>
            <a:off x="394831" y="468672"/>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
        <p:nvSpPr>
          <p:cNvPr id="29" name="object 29"/>
          <p:cNvSpPr/>
          <p:nvPr/>
        </p:nvSpPr>
        <p:spPr>
          <a:xfrm>
            <a:off x="7961083" y="6740672"/>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
        <p:nvSpPr>
          <p:cNvPr id="30" name="object 30"/>
          <p:cNvSpPr/>
          <p:nvPr/>
        </p:nvSpPr>
        <p:spPr>
          <a:xfrm flipV="1">
            <a:off x="7950917" y="422953"/>
            <a:ext cx="1897934" cy="45719"/>
          </a:xfrm>
          <a:custGeom>
            <a:avLst/>
            <a:gdLst/>
            <a:ahLst/>
            <a:cxnLst/>
            <a:rect l="l" t="t" r="r" b="b"/>
            <a:pathLst>
              <a:path w="2232025">
                <a:moveTo>
                  <a:pt x="0" y="0"/>
                </a:moveTo>
                <a:lnTo>
                  <a:pt x="2231999" y="0"/>
                </a:lnTo>
              </a:path>
            </a:pathLst>
          </a:custGeom>
          <a:ln w="38100">
            <a:solidFill>
              <a:srgbClr val="7097C7"/>
            </a:solidFill>
          </a:ln>
        </p:spPr>
        <p:txBody>
          <a:bodyPr wrap="square" lIns="0" tIns="0" rIns="0" bIns="0" rtlCol="0"/>
          <a:lstStyle/>
          <a:p>
            <a:endParaRPr/>
          </a:p>
        </p:txBody>
      </p:sp>
      <p:sp>
        <p:nvSpPr>
          <p:cNvPr id="31" name="object 31"/>
          <p:cNvSpPr/>
          <p:nvPr/>
        </p:nvSpPr>
        <p:spPr>
          <a:xfrm>
            <a:off x="7956000" y="4639846"/>
            <a:ext cx="2412365" cy="0"/>
          </a:xfrm>
          <a:custGeom>
            <a:avLst/>
            <a:gdLst/>
            <a:ahLst/>
            <a:cxnLst/>
            <a:rect l="l" t="t" r="r" b="b"/>
            <a:pathLst>
              <a:path w="2412365">
                <a:moveTo>
                  <a:pt x="0" y="0"/>
                </a:moveTo>
                <a:lnTo>
                  <a:pt x="2411996" y="0"/>
                </a:lnTo>
              </a:path>
            </a:pathLst>
          </a:custGeom>
          <a:ln w="38100">
            <a:solidFill>
              <a:srgbClr val="7097C7"/>
            </a:solidFill>
          </a:ln>
        </p:spPr>
        <p:txBody>
          <a:bodyPr wrap="square" lIns="0" tIns="0" rIns="0" bIns="0" rtlCol="0"/>
          <a:lstStyle/>
          <a:p>
            <a:endParaRPr/>
          </a:p>
        </p:txBody>
      </p:sp>
      <p:sp>
        <p:nvSpPr>
          <p:cNvPr id="32" name="object 32"/>
          <p:cNvSpPr/>
          <p:nvPr/>
        </p:nvSpPr>
        <p:spPr>
          <a:xfrm>
            <a:off x="406589" y="3690208"/>
            <a:ext cx="2880360" cy="0"/>
          </a:xfrm>
          <a:custGeom>
            <a:avLst/>
            <a:gdLst/>
            <a:ahLst/>
            <a:cxnLst/>
            <a:rect l="l" t="t" r="r" b="b"/>
            <a:pathLst>
              <a:path w="2880360">
                <a:moveTo>
                  <a:pt x="0" y="0"/>
                </a:moveTo>
                <a:lnTo>
                  <a:pt x="2880004" y="0"/>
                </a:lnTo>
              </a:path>
            </a:pathLst>
          </a:custGeom>
          <a:ln w="38100">
            <a:solidFill>
              <a:srgbClr val="7097C7"/>
            </a:solidFill>
          </a:ln>
        </p:spPr>
        <p:txBody>
          <a:bodyPr wrap="square" lIns="0" tIns="0" rIns="0" bIns="0" rtlCol="0"/>
          <a:lstStyle/>
          <a:p>
            <a:endParaRPr/>
          </a:p>
        </p:txBody>
      </p:sp>
      <p:sp>
        <p:nvSpPr>
          <p:cNvPr id="33" name="object 33"/>
          <p:cNvSpPr/>
          <p:nvPr/>
        </p:nvSpPr>
        <p:spPr>
          <a:xfrm>
            <a:off x="409500" y="4895727"/>
            <a:ext cx="3053080" cy="0"/>
          </a:xfrm>
          <a:custGeom>
            <a:avLst/>
            <a:gdLst/>
            <a:ahLst/>
            <a:cxnLst/>
            <a:rect l="l" t="t" r="r" b="b"/>
            <a:pathLst>
              <a:path w="3053079">
                <a:moveTo>
                  <a:pt x="0" y="0"/>
                </a:moveTo>
                <a:lnTo>
                  <a:pt x="3052800" y="0"/>
                </a:lnTo>
              </a:path>
            </a:pathLst>
          </a:custGeom>
          <a:ln w="38100">
            <a:solidFill>
              <a:srgbClr val="7097C7"/>
            </a:solidFill>
          </a:ln>
        </p:spPr>
        <p:txBody>
          <a:bodyPr wrap="square" lIns="0" tIns="0" rIns="0" bIns="0" rtlCol="0"/>
          <a:lstStyle/>
          <a:p>
            <a:endParaRPr/>
          </a:p>
        </p:txBody>
      </p:sp>
      <p:sp>
        <p:nvSpPr>
          <p:cNvPr id="34" name="object 34"/>
          <p:cNvSpPr/>
          <p:nvPr/>
        </p:nvSpPr>
        <p:spPr>
          <a:xfrm>
            <a:off x="388832" y="8403925"/>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
        <p:nvSpPr>
          <p:cNvPr id="35" name="object 35"/>
          <p:cNvSpPr/>
          <p:nvPr/>
        </p:nvSpPr>
        <p:spPr>
          <a:xfrm>
            <a:off x="4282410" y="3690208"/>
            <a:ext cx="2880360" cy="0"/>
          </a:xfrm>
          <a:custGeom>
            <a:avLst/>
            <a:gdLst/>
            <a:ahLst/>
            <a:cxnLst/>
            <a:rect l="l" t="t" r="r" b="b"/>
            <a:pathLst>
              <a:path w="2880359">
                <a:moveTo>
                  <a:pt x="0" y="0"/>
                </a:moveTo>
                <a:lnTo>
                  <a:pt x="2880004" y="0"/>
                </a:lnTo>
              </a:path>
            </a:pathLst>
          </a:custGeom>
          <a:ln w="38100">
            <a:solidFill>
              <a:srgbClr val="7097C7"/>
            </a:solidFill>
          </a:ln>
        </p:spPr>
        <p:txBody>
          <a:bodyPr wrap="square" lIns="0" tIns="0" rIns="0" bIns="0" rtlCol="0"/>
          <a:lstStyle/>
          <a:p>
            <a:endParaRPr/>
          </a:p>
        </p:txBody>
      </p:sp>
      <p:sp>
        <p:nvSpPr>
          <p:cNvPr id="36" name="object 36"/>
          <p:cNvSpPr/>
          <p:nvPr/>
        </p:nvSpPr>
        <p:spPr>
          <a:xfrm>
            <a:off x="4124699" y="4895727"/>
            <a:ext cx="3053080" cy="0"/>
          </a:xfrm>
          <a:custGeom>
            <a:avLst/>
            <a:gdLst/>
            <a:ahLst/>
            <a:cxnLst/>
            <a:rect l="l" t="t" r="r" b="b"/>
            <a:pathLst>
              <a:path w="3053079">
                <a:moveTo>
                  <a:pt x="0" y="0"/>
                </a:moveTo>
                <a:lnTo>
                  <a:pt x="3052800" y="0"/>
                </a:lnTo>
              </a:path>
            </a:pathLst>
          </a:custGeom>
          <a:ln w="38100">
            <a:solidFill>
              <a:srgbClr val="7097C7"/>
            </a:solidFill>
          </a:ln>
        </p:spPr>
        <p:txBody>
          <a:bodyPr wrap="square" lIns="0" tIns="0" rIns="0" bIns="0" rtlCol="0"/>
          <a:lstStyle/>
          <a:p>
            <a:endParaRPr/>
          </a:p>
        </p:txBody>
      </p:sp>
      <p:sp>
        <p:nvSpPr>
          <p:cNvPr id="37" name="object 37"/>
          <p:cNvSpPr/>
          <p:nvPr/>
        </p:nvSpPr>
        <p:spPr>
          <a:xfrm>
            <a:off x="4527915" y="8403925"/>
            <a:ext cx="2628265" cy="0"/>
          </a:xfrm>
          <a:custGeom>
            <a:avLst/>
            <a:gdLst/>
            <a:ahLst/>
            <a:cxnLst/>
            <a:rect l="l" t="t" r="r" b="b"/>
            <a:pathLst>
              <a:path w="2628265">
                <a:moveTo>
                  <a:pt x="0" y="0"/>
                </a:moveTo>
                <a:lnTo>
                  <a:pt x="2627998" y="0"/>
                </a:lnTo>
              </a:path>
            </a:pathLst>
          </a:custGeom>
          <a:ln w="38100">
            <a:solidFill>
              <a:srgbClr val="7097C7"/>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TotalTime>
  <Words>2062</Words>
  <Application>Microsoft Macintosh PowerPoint</Application>
  <PresentationFormat>Aangepast</PresentationFormat>
  <Paragraphs>81</Paragraphs>
  <Slides>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vt:i4>
      </vt:variant>
    </vt:vector>
  </HeadingPairs>
  <TitlesOfParts>
    <vt:vector size="9" baseType="lpstr">
      <vt:lpstr>Arial</vt:lpstr>
      <vt:lpstr>Calibri</vt:lpstr>
      <vt:lpstr>Futura</vt:lpstr>
      <vt:lpstr>FUTURA MEDIUM</vt:lpstr>
      <vt:lpstr>FUTURA MEDIUM</vt:lpstr>
      <vt:lpstr>Futura-Medium</vt:lpstr>
      <vt:lpstr>Office Theme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cp:lastModifiedBy>Ruurd Jellema</cp:lastModifiedBy>
  <cp:revision>6</cp:revision>
  <dcterms:created xsi:type="dcterms:W3CDTF">2021-08-04T07:28:41Z</dcterms:created>
  <dcterms:modified xsi:type="dcterms:W3CDTF">2021-08-04T09:16:00Z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2021-07-02T00:00:00Z</vt:filetime>
  </property>
  <property fmtid="{D5CDD505-2E9C-101B-9397-08002B2CF9AE}" pid="3" name="Creator">
    <vt:lpwstr>Adobe InDesign 16.3 (Macintosh)</vt:lpwstr>
  </property>
  <property fmtid="{D5CDD505-2E9C-101B-9397-08002B2CF9AE}" pid="4" name="LastSaved">
    <vt:filetime>2021-08-04T00:00:00Z</vt:filetime>
  </property>
</Properties>
</file>