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7556500" cy="10693400"/>
  <p:notesSz cx="7556500" cy="10693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5"/>
    <p:restoredTop sz="94710"/>
  </p:normalViewPr>
  <p:slideViewPr>
    <p:cSldViewPr>
      <p:cViewPr varScale="1">
        <p:scale>
          <a:sx n="84" d="100"/>
          <a:sy n="84" d="100"/>
        </p:scale>
        <p:origin x="2672"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AA13381C-D7C5-334B-9F07-2FAFF29185A4}" type="datetimeFigureOut">
              <a:rPr lang="en-US" smtClean="0"/>
              <a:t>9/7/21</a:t>
            </a:fld>
            <a:endParaRPr lang="en-US"/>
          </a:p>
        </p:txBody>
      </p:sp>
      <p:sp>
        <p:nvSpPr>
          <p:cNvPr id="4" name="Tijdelijke aanduiding voor dia-afbeelding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01BE93C4-2368-334C-8264-F10D40F77B2B}" type="slidenum">
              <a:rPr lang="en-US" smtClean="0"/>
              <a:t>‹nr.›</a:t>
            </a:fld>
            <a:endParaRPr lang="en-US"/>
          </a:p>
        </p:txBody>
      </p:sp>
    </p:spTree>
    <p:extLst>
      <p:ext uri="{BB962C8B-B14F-4D97-AF65-F5344CB8AC3E}">
        <p14:creationId xmlns:p14="http://schemas.microsoft.com/office/powerpoint/2010/main" val="1366494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1BE93C4-2368-334C-8264-F10D40F77B2B}" type="slidenum">
              <a:rPr lang="en-US" smtClean="0"/>
              <a:t>1</a:t>
            </a:fld>
            <a:endParaRPr lang="en-US"/>
          </a:p>
        </p:txBody>
      </p:sp>
    </p:spTree>
    <p:extLst>
      <p:ext uri="{BB962C8B-B14F-4D97-AF65-F5344CB8AC3E}">
        <p14:creationId xmlns:p14="http://schemas.microsoft.com/office/powerpoint/2010/main" val="205402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a:p>
            <a:endParaRPr lang="en-US" dirty="0"/>
          </a:p>
        </p:txBody>
      </p:sp>
      <p:sp>
        <p:nvSpPr>
          <p:cNvPr id="4" name="Tijdelijke aanduiding voor dianummer 3"/>
          <p:cNvSpPr>
            <a:spLocks noGrp="1"/>
          </p:cNvSpPr>
          <p:nvPr>
            <p:ph type="sldNum" sz="quarter" idx="5"/>
          </p:nvPr>
        </p:nvSpPr>
        <p:spPr/>
        <p:txBody>
          <a:bodyPr/>
          <a:lstStyle/>
          <a:p>
            <a:fld id="{01BE93C4-2368-334C-8264-F10D40F77B2B}" type="slidenum">
              <a:rPr lang="en-US" smtClean="0"/>
              <a:t>2</a:t>
            </a:fld>
            <a:endParaRPr lang="en-US"/>
          </a:p>
        </p:txBody>
      </p:sp>
    </p:spTree>
    <p:extLst>
      <p:ext uri="{BB962C8B-B14F-4D97-AF65-F5344CB8AC3E}">
        <p14:creationId xmlns:p14="http://schemas.microsoft.com/office/powerpoint/2010/main" val="27030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654009"/>
            <a:ext cx="975360" cy="2021205"/>
          </a:xfrm>
          <a:custGeom>
            <a:avLst/>
            <a:gdLst/>
            <a:ahLst/>
            <a:cxnLst/>
            <a:rect l="l" t="t" r="r" b="b"/>
            <a:pathLst>
              <a:path w="975360" h="2021204">
                <a:moveTo>
                  <a:pt x="0" y="0"/>
                </a:moveTo>
                <a:lnTo>
                  <a:pt x="0" y="2021136"/>
                </a:lnTo>
                <a:lnTo>
                  <a:pt x="10972" y="2020882"/>
                </a:lnTo>
                <a:lnTo>
                  <a:pt x="58017" y="2017612"/>
                </a:lnTo>
                <a:lnTo>
                  <a:pt x="104446" y="2012221"/>
                </a:lnTo>
                <a:lnTo>
                  <a:pt x="150213" y="2004757"/>
                </a:lnTo>
                <a:lnTo>
                  <a:pt x="195267" y="1995270"/>
                </a:lnTo>
                <a:lnTo>
                  <a:pt x="239560" y="1983808"/>
                </a:lnTo>
                <a:lnTo>
                  <a:pt x="283043" y="1970420"/>
                </a:lnTo>
                <a:lnTo>
                  <a:pt x="325669" y="1955153"/>
                </a:lnTo>
                <a:lnTo>
                  <a:pt x="367388" y="1938057"/>
                </a:lnTo>
                <a:lnTo>
                  <a:pt x="408153" y="1919181"/>
                </a:lnTo>
                <a:lnTo>
                  <a:pt x="447913" y="1898572"/>
                </a:lnTo>
                <a:lnTo>
                  <a:pt x="486621" y="1876279"/>
                </a:lnTo>
                <a:lnTo>
                  <a:pt x="524229" y="1852351"/>
                </a:lnTo>
                <a:lnTo>
                  <a:pt x="560687" y="1826837"/>
                </a:lnTo>
                <a:lnTo>
                  <a:pt x="595947" y="1799785"/>
                </a:lnTo>
                <a:lnTo>
                  <a:pt x="629960" y="1771243"/>
                </a:lnTo>
                <a:lnTo>
                  <a:pt x="662678" y="1741261"/>
                </a:lnTo>
                <a:lnTo>
                  <a:pt x="694053" y="1709886"/>
                </a:lnTo>
                <a:lnTo>
                  <a:pt x="724035" y="1677168"/>
                </a:lnTo>
                <a:lnTo>
                  <a:pt x="752577" y="1643154"/>
                </a:lnTo>
                <a:lnTo>
                  <a:pt x="779629" y="1607894"/>
                </a:lnTo>
                <a:lnTo>
                  <a:pt x="805144" y="1571436"/>
                </a:lnTo>
                <a:lnTo>
                  <a:pt x="829071" y="1533829"/>
                </a:lnTo>
                <a:lnTo>
                  <a:pt x="851364" y="1495121"/>
                </a:lnTo>
                <a:lnTo>
                  <a:pt x="871973" y="1455360"/>
                </a:lnTo>
                <a:lnTo>
                  <a:pt x="890850" y="1414596"/>
                </a:lnTo>
                <a:lnTo>
                  <a:pt x="907946" y="1372877"/>
                </a:lnTo>
                <a:lnTo>
                  <a:pt x="923212" y="1330251"/>
                </a:lnTo>
                <a:lnTo>
                  <a:pt x="936601" y="1286767"/>
                </a:lnTo>
                <a:lnTo>
                  <a:pt x="948063" y="1242474"/>
                </a:lnTo>
                <a:lnTo>
                  <a:pt x="957550" y="1197420"/>
                </a:lnTo>
                <a:lnTo>
                  <a:pt x="965013" y="1151654"/>
                </a:lnTo>
                <a:lnTo>
                  <a:pt x="970404" y="1105224"/>
                </a:lnTo>
                <a:lnTo>
                  <a:pt x="973674" y="1058179"/>
                </a:lnTo>
                <a:lnTo>
                  <a:pt x="974775" y="1010568"/>
                </a:lnTo>
                <a:lnTo>
                  <a:pt x="973674" y="962956"/>
                </a:lnTo>
                <a:lnTo>
                  <a:pt x="970404" y="915911"/>
                </a:lnTo>
                <a:lnTo>
                  <a:pt x="965013" y="869481"/>
                </a:lnTo>
                <a:lnTo>
                  <a:pt x="957550" y="823715"/>
                </a:lnTo>
                <a:lnTo>
                  <a:pt x="948063" y="778661"/>
                </a:lnTo>
                <a:lnTo>
                  <a:pt x="936601" y="734368"/>
                </a:lnTo>
                <a:lnTo>
                  <a:pt x="923212" y="690884"/>
                </a:lnTo>
                <a:lnTo>
                  <a:pt x="907946" y="648258"/>
                </a:lnTo>
                <a:lnTo>
                  <a:pt x="890850" y="606539"/>
                </a:lnTo>
                <a:lnTo>
                  <a:pt x="871973" y="565775"/>
                </a:lnTo>
                <a:lnTo>
                  <a:pt x="851364" y="526015"/>
                </a:lnTo>
                <a:lnTo>
                  <a:pt x="829071" y="487306"/>
                </a:lnTo>
                <a:lnTo>
                  <a:pt x="805144" y="449699"/>
                </a:lnTo>
                <a:lnTo>
                  <a:pt x="779629" y="413241"/>
                </a:lnTo>
                <a:lnTo>
                  <a:pt x="752577" y="377981"/>
                </a:lnTo>
                <a:lnTo>
                  <a:pt x="724035" y="343968"/>
                </a:lnTo>
                <a:lnTo>
                  <a:pt x="694053" y="311249"/>
                </a:lnTo>
                <a:lnTo>
                  <a:pt x="662678" y="279875"/>
                </a:lnTo>
                <a:lnTo>
                  <a:pt x="629960" y="249892"/>
                </a:lnTo>
                <a:lnTo>
                  <a:pt x="595947" y="221351"/>
                </a:lnTo>
                <a:lnTo>
                  <a:pt x="560687" y="194298"/>
                </a:lnTo>
                <a:lnTo>
                  <a:pt x="524229" y="168784"/>
                </a:lnTo>
                <a:lnTo>
                  <a:pt x="486621" y="144856"/>
                </a:lnTo>
                <a:lnTo>
                  <a:pt x="447913" y="122564"/>
                </a:lnTo>
                <a:lnTo>
                  <a:pt x="408153" y="101955"/>
                </a:lnTo>
                <a:lnTo>
                  <a:pt x="367388" y="83078"/>
                </a:lnTo>
                <a:lnTo>
                  <a:pt x="325669" y="65982"/>
                </a:lnTo>
                <a:lnTo>
                  <a:pt x="283043" y="50715"/>
                </a:lnTo>
                <a:lnTo>
                  <a:pt x="239560" y="37327"/>
                </a:lnTo>
                <a:lnTo>
                  <a:pt x="195267" y="25865"/>
                </a:lnTo>
                <a:lnTo>
                  <a:pt x="150213" y="16378"/>
                </a:lnTo>
                <a:lnTo>
                  <a:pt x="104446" y="8915"/>
                </a:lnTo>
                <a:lnTo>
                  <a:pt x="58017" y="3523"/>
                </a:lnTo>
                <a:lnTo>
                  <a:pt x="10972" y="253"/>
                </a:lnTo>
                <a:lnTo>
                  <a:pt x="0" y="0"/>
                </a:lnTo>
                <a:close/>
              </a:path>
            </a:pathLst>
          </a:custGeom>
          <a:solidFill>
            <a:srgbClr val="C7C8CA"/>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rgbClr val="9B395C"/>
                </a:solidFill>
                <a:latin typeface="Arial"/>
                <a:cs typeface="Arial"/>
              </a:defRPr>
            </a:lvl1pPr>
          </a:lstStyle>
          <a:p>
            <a:endParaRPr/>
          </a:p>
        </p:txBody>
      </p:sp>
      <p:sp>
        <p:nvSpPr>
          <p:cNvPr id="3" name="Holder 3"/>
          <p:cNvSpPr>
            <a:spLocks noGrp="1"/>
          </p:cNvSpPr>
          <p:nvPr>
            <p:ph type="body" idx="1"/>
          </p:nvPr>
        </p:nvSpPr>
        <p:spPr>
          <a:xfrm>
            <a:off x="777203" y="2374900"/>
            <a:ext cx="6806565" cy="7057644"/>
          </a:xfrm>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9B395C"/>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9B395C"/>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65996" y="5539204"/>
            <a:ext cx="1492250" cy="2983865"/>
          </a:xfrm>
          <a:custGeom>
            <a:avLst/>
            <a:gdLst/>
            <a:ahLst/>
            <a:cxnLst/>
            <a:rect l="l" t="t" r="r" b="b"/>
            <a:pathLst>
              <a:path w="1492250" h="2983865">
                <a:moveTo>
                  <a:pt x="1491869" y="0"/>
                </a:moveTo>
                <a:lnTo>
                  <a:pt x="1443585" y="766"/>
                </a:lnTo>
                <a:lnTo>
                  <a:pt x="1395685" y="3050"/>
                </a:lnTo>
                <a:lnTo>
                  <a:pt x="1348191" y="6829"/>
                </a:lnTo>
                <a:lnTo>
                  <a:pt x="1301127" y="12079"/>
                </a:lnTo>
                <a:lnTo>
                  <a:pt x="1254515" y="18777"/>
                </a:lnTo>
                <a:lnTo>
                  <a:pt x="1208378" y="26900"/>
                </a:lnTo>
                <a:lnTo>
                  <a:pt x="1162741" y="36425"/>
                </a:lnTo>
                <a:lnTo>
                  <a:pt x="1117625" y="47329"/>
                </a:lnTo>
                <a:lnTo>
                  <a:pt x="1073054" y="59588"/>
                </a:lnTo>
                <a:lnTo>
                  <a:pt x="1029052" y="73180"/>
                </a:lnTo>
                <a:lnTo>
                  <a:pt x="985641" y="88081"/>
                </a:lnTo>
                <a:lnTo>
                  <a:pt x="942845" y="104267"/>
                </a:lnTo>
                <a:lnTo>
                  <a:pt x="900687" y="121717"/>
                </a:lnTo>
                <a:lnTo>
                  <a:pt x="859189" y="140407"/>
                </a:lnTo>
                <a:lnTo>
                  <a:pt x="818375" y="160313"/>
                </a:lnTo>
                <a:lnTo>
                  <a:pt x="778269" y="181413"/>
                </a:lnTo>
                <a:lnTo>
                  <a:pt x="738893" y="203683"/>
                </a:lnTo>
                <a:lnTo>
                  <a:pt x="700271" y="227100"/>
                </a:lnTo>
                <a:lnTo>
                  <a:pt x="662425" y="251641"/>
                </a:lnTo>
                <a:lnTo>
                  <a:pt x="625379" y="277283"/>
                </a:lnTo>
                <a:lnTo>
                  <a:pt x="589156" y="304003"/>
                </a:lnTo>
                <a:lnTo>
                  <a:pt x="553779" y="331777"/>
                </a:lnTo>
                <a:lnTo>
                  <a:pt x="519271" y="360583"/>
                </a:lnTo>
                <a:lnTo>
                  <a:pt x="485656" y="390397"/>
                </a:lnTo>
                <a:lnTo>
                  <a:pt x="452956" y="421196"/>
                </a:lnTo>
                <a:lnTo>
                  <a:pt x="421196" y="452956"/>
                </a:lnTo>
                <a:lnTo>
                  <a:pt x="390397" y="485656"/>
                </a:lnTo>
                <a:lnTo>
                  <a:pt x="360583" y="519271"/>
                </a:lnTo>
                <a:lnTo>
                  <a:pt x="331777" y="553779"/>
                </a:lnTo>
                <a:lnTo>
                  <a:pt x="304003" y="589156"/>
                </a:lnTo>
                <a:lnTo>
                  <a:pt x="277283" y="625379"/>
                </a:lnTo>
                <a:lnTo>
                  <a:pt x="251641" y="662425"/>
                </a:lnTo>
                <a:lnTo>
                  <a:pt x="227100" y="700271"/>
                </a:lnTo>
                <a:lnTo>
                  <a:pt x="203683" y="738893"/>
                </a:lnTo>
                <a:lnTo>
                  <a:pt x="181413" y="778269"/>
                </a:lnTo>
                <a:lnTo>
                  <a:pt x="160313" y="818375"/>
                </a:lnTo>
                <a:lnTo>
                  <a:pt x="140407" y="859189"/>
                </a:lnTo>
                <a:lnTo>
                  <a:pt x="121717" y="900687"/>
                </a:lnTo>
                <a:lnTo>
                  <a:pt x="104267" y="942845"/>
                </a:lnTo>
                <a:lnTo>
                  <a:pt x="88081" y="985641"/>
                </a:lnTo>
                <a:lnTo>
                  <a:pt x="73180" y="1029052"/>
                </a:lnTo>
                <a:lnTo>
                  <a:pt x="59588" y="1073054"/>
                </a:lnTo>
                <a:lnTo>
                  <a:pt x="47329" y="1117625"/>
                </a:lnTo>
                <a:lnTo>
                  <a:pt x="36425" y="1162741"/>
                </a:lnTo>
                <a:lnTo>
                  <a:pt x="26900" y="1208378"/>
                </a:lnTo>
                <a:lnTo>
                  <a:pt x="18777" y="1254515"/>
                </a:lnTo>
                <a:lnTo>
                  <a:pt x="12079" y="1301127"/>
                </a:lnTo>
                <a:lnTo>
                  <a:pt x="6829" y="1348191"/>
                </a:lnTo>
                <a:lnTo>
                  <a:pt x="3050" y="1395685"/>
                </a:lnTo>
                <a:lnTo>
                  <a:pt x="766" y="1443585"/>
                </a:lnTo>
                <a:lnTo>
                  <a:pt x="0" y="1491868"/>
                </a:lnTo>
                <a:lnTo>
                  <a:pt x="766" y="1540151"/>
                </a:lnTo>
                <a:lnTo>
                  <a:pt x="3050" y="1588050"/>
                </a:lnTo>
                <a:lnTo>
                  <a:pt x="6829" y="1635544"/>
                </a:lnTo>
                <a:lnTo>
                  <a:pt x="12079" y="1682607"/>
                </a:lnTo>
                <a:lnTo>
                  <a:pt x="18777" y="1729219"/>
                </a:lnTo>
                <a:lnTo>
                  <a:pt x="26900" y="1775355"/>
                </a:lnTo>
                <a:lnTo>
                  <a:pt x="36425" y="1820992"/>
                </a:lnTo>
                <a:lnTo>
                  <a:pt x="47329" y="1866107"/>
                </a:lnTo>
                <a:lnTo>
                  <a:pt x="59588" y="1910677"/>
                </a:lnTo>
                <a:lnTo>
                  <a:pt x="73180" y="1954679"/>
                </a:lnTo>
                <a:lnTo>
                  <a:pt x="88081" y="1998089"/>
                </a:lnTo>
                <a:lnTo>
                  <a:pt x="104267" y="2040885"/>
                </a:lnTo>
                <a:lnTo>
                  <a:pt x="121717" y="2083043"/>
                </a:lnTo>
                <a:lnTo>
                  <a:pt x="140407" y="2124540"/>
                </a:lnTo>
                <a:lnTo>
                  <a:pt x="160313" y="2165353"/>
                </a:lnTo>
                <a:lnTo>
                  <a:pt x="181413" y="2205459"/>
                </a:lnTo>
                <a:lnTo>
                  <a:pt x="203683" y="2244835"/>
                </a:lnTo>
                <a:lnTo>
                  <a:pt x="227100" y="2283457"/>
                </a:lnTo>
                <a:lnTo>
                  <a:pt x="251641" y="2321303"/>
                </a:lnTo>
                <a:lnTo>
                  <a:pt x="277283" y="2358348"/>
                </a:lnTo>
                <a:lnTo>
                  <a:pt x="304003" y="2394571"/>
                </a:lnTo>
                <a:lnTo>
                  <a:pt x="331777" y="2429948"/>
                </a:lnTo>
                <a:lnTo>
                  <a:pt x="360583" y="2464455"/>
                </a:lnTo>
                <a:lnTo>
                  <a:pt x="390397" y="2498070"/>
                </a:lnTo>
                <a:lnTo>
                  <a:pt x="421196" y="2530770"/>
                </a:lnTo>
                <a:lnTo>
                  <a:pt x="452956" y="2562530"/>
                </a:lnTo>
                <a:lnTo>
                  <a:pt x="485656" y="2593329"/>
                </a:lnTo>
                <a:lnTo>
                  <a:pt x="519271" y="2623143"/>
                </a:lnTo>
                <a:lnTo>
                  <a:pt x="553779" y="2651948"/>
                </a:lnTo>
                <a:lnTo>
                  <a:pt x="589156" y="2679722"/>
                </a:lnTo>
                <a:lnTo>
                  <a:pt x="625379" y="2706442"/>
                </a:lnTo>
                <a:lnTo>
                  <a:pt x="662425" y="2732084"/>
                </a:lnTo>
                <a:lnTo>
                  <a:pt x="700271" y="2756625"/>
                </a:lnTo>
                <a:lnTo>
                  <a:pt x="738893" y="2780042"/>
                </a:lnTo>
                <a:lnTo>
                  <a:pt x="778269" y="2802312"/>
                </a:lnTo>
                <a:lnTo>
                  <a:pt x="818375" y="2823411"/>
                </a:lnTo>
                <a:lnTo>
                  <a:pt x="859189" y="2843318"/>
                </a:lnTo>
                <a:lnTo>
                  <a:pt x="900687" y="2862007"/>
                </a:lnTo>
                <a:lnTo>
                  <a:pt x="942845" y="2879457"/>
                </a:lnTo>
                <a:lnTo>
                  <a:pt x="985641" y="2895644"/>
                </a:lnTo>
                <a:lnTo>
                  <a:pt x="1029052" y="2910545"/>
                </a:lnTo>
                <a:lnTo>
                  <a:pt x="1073054" y="2924136"/>
                </a:lnTo>
                <a:lnTo>
                  <a:pt x="1117625" y="2936396"/>
                </a:lnTo>
                <a:lnTo>
                  <a:pt x="1162741" y="2947299"/>
                </a:lnTo>
                <a:lnTo>
                  <a:pt x="1208378" y="2956824"/>
                </a:lnTo>
                <a:lnTo>
                  <a:pt x="1254515" y="2964947"/>
                </a:lnTo>
                <a:lnTo>
                  <a:pt x="1301127" y="2971645"/>
                </a:lnTo>
                <a:lnTo>
                  <a:pt x="1348191" y="2976895"/>
                </a:lnTo>
                <a:lnTo>
                  <a:pt x="1395685" y="2980674"/>
                </a:lnTo>
                <a:lnTo>
                  <a:pt x="1443585" y="2982958"/>
                </a:lnTo>
                <a:lnTo>
                  <a:pt x="1491869" y="2983725"/>
                </a:lnTo>
                <a:lnTo>
                  <a:pt x="1491869" y="0"/>
                </a:lnTo>
                <a:close/>
              </a:path>
            </a:pathLst>
          </a:custGeom>
          <a:solidFill>
            <a:srgbClr val="C7C8CA"/>
          </a:solidFill>
        </p:spPr>
        <p:txBody>
          <a:bodyPr wrap="square" lIns="0" tIns="0" rIns="0" bIns="0" rtlCol="0"/>
          <a:lstStyle/>
          <a:p>
            <a:endParaRPr/>
          </a:p>
        </p:txBody>
      </p:sp>
      <p:sp>
        <p:nvSpPr>
          <p:cNvPr id="17" name="bg object 17"/>
          <p:cNvSpPr/>
          <p:nvPr/>
        </p:nvSpPr>
        <p:spPr>
          <a:xfrm>
            <a:off x="402352" y="9441002"/>
            <a:ext cx="2550160" cy="855980"/>
          </a:xfrm>
          <a:custGeom>
            <a:avLst/>
            <a:gdLst/>
            <a:ahLst/>
            <a:cxnLst/>
            <a:rect l="l" t="t" r="r" b="b"/>
            <a:pathLst>
              <a:path w="2550160" h="855979">
                <a:moveTo>
                  <a:pt x="2369642" y="0"/>
                </a:moveTo>
                <a:lnTo>
                  <a:pt x="179997" y="0"/>
                </a:lnTo>
                <a:lnTo>
                  <a:pt x="132144" y="6430"/>
                </a:lnTo>
                <a:lnTo>
                  <a:pt x="89146" y="24576"/>
                </a:lnTo>
                <a:lnTo>
                  <a:pt x="52717" y="52722"/>
                </a:lnTo>
                <a:lnTo>
                  <a:pt x="24573" y="89152"/>
                </a:lnTo>
                <a:lnTo>
                  <a:pt x="6429" y="132149"/>
                </a:lnTo>
                <a:lnTo>
                  <a:pt x="0" y="179997"/>
                </a:lnTo>
                <a:lnTo>
                  <a:pt x="0" y="675843"/>
                </a:lnTo>
                <a:lnTo>
                  <a:pt x="6429" y="723696"/>
                </a:lnTo>
                <a:lnTo>
                  <a:pt x="24573" y="766697"/>
                </a:lnTo>
                <a:lnTo>
                  <a:pt x="52717" y="803128"/>
                </a:lnTo>
                <a:lnTo>
                  <a:pt x="89146" y="831276"/>
                </a:lnTo>
                <a:lnTo>
                  <a:pt x="132144" y="849422"/>
                </a:lnTo>
                <a:lnTo>
                  <a:pt x="179997" y="855853"/>
                </a:lnTo>
                <a:lnTo>
                  <a:pt x="2369642" y="855853"/>
                </a:lnTo>
                <a:lnTo>
                  <a:pt x="2417495" y="849422"/>
                </a:lnTo>
                <a:lnTo>
                  <a:pt x="2460496" y="831276"/>
                </a:lnTo>
                <a:lnTo>
                  <a:pt x="2496927" y="803128"/>
                </a:lnTo>
                <a:lnTo>
                  <a:pt x="2525075" y="766697"/>
                </a:lnTo>
                <a:lnTo>
                  <a:pt x="2543221" y="723696"/>
                </a:lnTo>
                <a:lnTo>
                  <a:pt x="2549652" y="675843"/>
                </a:lnTo>
                <a:lnTo>
                  <a:pt x="2549652" y="179997"/>
                </a:lnTo>
                <a:lnTo>
                  <a:pt x="2543221" y="132149"/>
                </a:lnTo>
                <a:lnTo>
                  <a:pt x="2525075" y="89152"/>
                </a:lnTo>
                <a:lnTo>
                  <a:pt x="2496927" y="52722"/>
                </a:lnTo>
                <a:lnTo>
                  <a:pt x="2460496" y="24576"/>
                </a:lnTo>
                <a:lnTo>
                  <a:pt x="2417495" y="6430"/>
                </a:lnTo>
                <a:lnTo>
                  <a:pt x="2369642" y="0"/>
                </a:lnTo>
                <a:close/>
              </a:path>
            </a:pathLst>
          </a:custGeom>
          <a:solidFill>
            <a:srgbClr val="C7C8CA"/>
          </a:solidFill>
        </p:spPr>
        <p:txBody>
          <a:bodyPr wrap="square" lIns="0" tIns="0" rIns="0" bIns="0" rtlCol="0"/>
          <a:lstStyle/>
          <a:p>
            <a:endParaRPr/>
          </a:p>
        </p:txBody>
      </p:sp>
      <p:sp>
        <p:nvSpPr>
          <p:cNvPr id="18" name="bg object 18"/>
          <p:cNvSpPr/>
          <p:nvPr/>
        </p:nvSpPr>
        <p:spPr>
          <a:xfrm>
            <a:off x="0" y="7"/>
            <a:ext cx="2493010" cy="2445385"/>
          </a:xfrm>
          <a:custGeom>
            <a:avLst/>
            <a:gdLst/>
            <a:ahLst/>
            <a:cxnLst/>
            <a:rect l="l" t="t" r="r" b="b"/>
            <a:pathLst>
              <a:path w="2493010" h="2445385">
                <a:moveTo>
                  <a:pt x="2492993" y="0"/>
                </a:moveTo>
                <a:lnTo>
                  <a:pt x="0" y="0"/>
                </a:lnTo>
                <a:lnTo>
                  <a:pt x="0" y="2436297"/>
                </a:lnTo>
                <a:lnTo>
                  <a:pt x="13877" y="2445156"/>
                </a:lnTo>
                <a:lnTo>
                  <a:pt x="62665" y="2444692"/>
                </a:lnTo>
                <a:lnTo>
                  <a:pt x="111223" y="2443305"/>
                </a:lnTo>
                <a:lnTo>
                  <a:pt x="159545" y="2441005"/>
                </a:lnTo>
                <a:lnTo>
                  <a:pt x="207619" y="2437799"/>
                </a:lnTo>
                <a:lnTo>
                  <a:pt x="255439" y="2433697"/>
                </a:lnTo>
                <a:lnTo>
                  <a:pt x="302996" y="2428705"/>
                </a:lnTo>
                <a:lnTo>
                  <a:pt x="350280" y="2422834"/>
                </a:lnTo>
                <a:lnTo>
                  <a:pt x="397284" y="2416092"/>
                </a:lnTo>
                <a:lnTo>
                  <a:pt x="443998" y="2408486"/>
                </a:lnTo>
                <a:lnTo>
                  <a:pt x="490414" y="2400026"/>
                </a:lnTo>
                <a:lnTo>
                  <a:pt x="536524" y="2390721"/>
                </a:lnTo>
                <a:lnTo>
                  <a:pt x="582318" y="2380577"/>
                </a:lnTo>
                <a:lnTo>
                  <a:pt x="627789" y="2369605"/>
                </a:lnTo>
                <a:lnTo>
                  <a:pt x="672927" y="2357812"/>
                </a:lnTo>
                <a:lnTo>
                  <a:pt x="717724" y="2345207"/>
                </a:lnTo>
                <a:lnTo>
                  <a:pt x="762172" y="2331799"/>
                </a:lnTo>
                <a:lnTo>
                  <a:pt x="806261" y="2317596"/>
                </a:lnTo>
                <a:lnTo>
                  <a:pt x="849984" y="2302606"/>
                </a:lnTo>
                <a:lnTo>
                  <a:pt x="893331" y="2286838"/>
                </a:lnTo>
                <a:lnTo>
                  <a:pt x="936294" y="2270301"/>
                </a:lnTo>
                <a:lnTo>
                  <a:pt x="978864" y="2253003"/>
                </a:lnTo>
                <a:lnTo>
                  <a:pt x="1021033" y="2234952"/>
                </a:lnTo>
                <a:lnTo>
                  <a:pt x="1062793" y="2216157"/>
                </a:lnTo>
                <a:lnTo>
                  <a:pt x="1104133" y="2196626"/>
                </a:lnTo>
                <a:lnTo>
                  <a:pt x="1145047" y="2176369"/>
                </a:lnTo>
                <a:lnTo>
                  <a:pt x="1185524" y="2155393"/>
                </a:lnTo>
                <a:lnTo>
                  <a:pt x="1225558" y="2133707"/>
                </a:lnTo>
                <a:lnTo>
                  <a:pt x="1265138" y="2111319"/>
                </a:lnTo>
                <a:lnTo>
                  <a:pt x="1304257" y="2088238"/>
                </a:lnTo>
                <a:lnTo>
                  <a:pt x="1342906" y="2064473"/>
                </a:lnTo>
                <a:lnTo>
                  <a:pt x="1381075" y="2040032"/>
                </a:lnTo>
                <a:lnTo>
                  <a:pt x="1418758" y="2014923"/>
                </a:lnTo>
                <a:lnTo>
                  <a:pt x="1455944" y="1989154"/>
                </a:lnTo>
                <a:lnTo>
                  <a:pt x="1492626" y="1962736"/>
                </a:lnTo>
                <a:lnTo>
                  <a:pt x="1528795" y="1935675"/>
                </a:lnTo>
                <a:lnTo>
                  <a:pt x="1564441" y="1907981"/>
                </a:lnTo>
                <a:lnTo>
                  <a:pt x="1599557" y="1879661"/>
                </a:lnTo>
                <a:lnTo>
                  <a:pt x="1634135" y="1850725"/>
                </a:lnTo>
                <a:lnTo>
                  <a:pt x="1668164" y="1821181"/>
                </a:lnTo>
                <a:lnTo>
                  <a:pt x="1701637" y="1791037"/>
                </a:lnTo>
                <a:lnTo>
                  <a:pt x="1734545" y="1760302"/>
                </a:lnTo>
                <a:lnTo>
                  <a:pt x="1766880" y="1728984"/>
                </a:lnTo>
                <a:lnTo>
                  <a:pt x="1798633" y="1697092"/>
                </a:lnTo>
                <a:lnTo>
                  <a:pt x="1829794" y="1664634"/>
                </a:lnTo>
                <a:lnTo>
                  <a:pt x="1860357" y="1631620"/>
                </a:lnTo>
                <a:lnTo>
                  <a:pt x="1890311" y="1598056"/>
                </a:lnTo>
                <a:lnTo>
                  <a:pt x="1919649" y="1563953"/>
                </a:lnTo>
                <a:lnTo>
                  <a:pt x="1948362" y="1529318"/>
                </a:lnTo>
                <a:lnTo>
                  <a:pt x="1976441" y="1494159"/>
                </a:lnTo>
                <a:lnTo>
                  <a:pt x="2003877" y="1458486"/>
                </a:lnTo>
                <a:lnTo>
                  <a:pt x="2030663" y="1422307"/>
                </a:lnTo>
                <a:lnTo>
                  <a:pt x="2056788" y="1385629"/>
                </a:lnTo>
                <a:lnTo>
                  <a:pt x="2082246" y="1348463"/>
                </a:lnTo>
                <a:lnTo>
                  <a:pt x="2107027" y="1310816"/>
                </a:lnTo>
                <a:lnTo>
                  <a:pt x="2131122" y="1272697"/>
                </a:lnTo>
                <a:lnTo>
                  <a:pt x="2154523" y="1234114"/>
                </a:lnTo>
                <a:lnTo>
                  <a:pt x="2177221" y="1195076"/>
                </a:lnTo>
                <a:lnTo>
                  <a:pt x="2199208" y="1155591"/>
                </a:lnTo>
                <a:lnTo>
                  <a:pt x="2220476" y="1115668"/>
                </a:lnTo>
                <a:lnTo>
                  <a:pt x="2241014" y="1075315"/>
                </a:lnTo>
                <a:lnTo>
                  <a:pt x="2260816" y="1034540"/>
                </a:lnTo>
                <a:lnTo>
                  <a:pt x="2279872" y="993353"/>
                </a:lnTo>
                <a:lnTo>
                  <a:pt x="2298173" y="951762"/>
                </a:lnTo>
                <a:lnTo>
                  <a:pt x="2315711" y="909775"/>
                </a:lnTo>
                <a:lnTo>
                  <a:pt x="2332478" y="867401"/>
                </a:lnTo>
                <a:lnTo>
                  <a:pt x="2348465" y="824648"/>
                </a:lnTo>
                <a:lnTo>
                  <a:pt x="2363663" y="781524"/>
                </a:lnTo>
                <a:lnTo>
                  <a:pt x="2378063" y="738039"/>
                </a:lnTo>
                <a:lnTo>
                  <a:pt x="2391657" y="694200"/>
                </a:lnTo>
                <a:lnTo>
                  <a:pt x="2404437" y="650017"/>
                </a:lnTo>
                <a:lnTo>
                  <a:pt x="2416394" y="605497"/>
                </a:lnTo>
                <a:lnTo>
                  <a:pt x="2427518" y="560649"/>
                </a:lnTo>
                <a:lnTo>
                  <a:pt x="2437802" y="515483"/>
                </a:lnTo>
                <a:lnTo>
                  <a:pt x="2447237" y="470005"/>
                </a:lnTo>
                <a:lnTo>
                  <a:pt x="2455815" y="424225"/>
                </a:lnTo>
                <a:lnTo>
                  <a:pt x="2463526" y="378151"/>
                </a:lnTo>
                <a:lnTo>
                  <a:pt x="2470362" y="331791"/>
                </a:lnTo>
                <a:lnTo>
                  <a:pt x="2476314" y="285155"/>
                </a:lnTo>
                <a:lnTo>
                  <a:pt x="2481375" y="238251"/>
                </a:lnTo>
                <a:lnTo>
                  <a:pt x="2485534" y="191086"/>
                </a:lnTo>
                <a:lnTo>
                  <a:pt x="2488785" y="143670"/>
                </a:lnTo>
                <a:lnTo>
                  <a:pt x="2491117" y="96012"/>
                </a:lnTo>
                <a:lnTo>
                  <a:pt x="2492523" y="48119"/>
                </a:lnTo>
                <a:lnTo>
                  <a:pt x="2492993" y="0"/>
                </a:lnTo>
                <a:close/>
              </a:path>
            </a:pathLst>
          </a:custGeom>
          <a:solidFill>
            <a:srgbClr val="C7C8C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9/7/21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7799" y="587784"/>
            <a:ext cx="6787250" cy="756919"/>
          </a:xfrm>
          <a:prstGeom prst="rect">
            <a:avLst/>
          </a:prstGeom>
        </p:spPr>
        <p:txBody>
          <a:bodyPr wrap="square" lIns="0" tIns="0" rIns="0" bIns="0">
            <a:spAutoFit/>
          </a:bodyPr>
          <a:lstStyle>
            <a:lvl1pPr>
              <a:defRPr sz="4800" b="1" i="0">
                <a:solidFill>
                  <a:srgbClr val="9B395C"/>
                </a:solidFill>
                <a:latin typeface="Arial"/>
                <a:cs typeface="Arial"/>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9/7/21</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www.nutridag.com/" TargetMode="Externa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3299" y="1625897"/>
            <a:ext cx="5253060" cy="1549142"/>
          </a:xfrm>
          <a:prstGeom prst="rect">
            <a:avLst/>
          </a:prstGeom>
        </p:spPr>
        <p:txBody>
          <a:bodyPr vert="horz" wrap="square" lIns="0" tIns="12700" rIns="0" bIns="0" rtlCol="0">
            <a:spAutoFit/>
          </a:bodyPr>
          <a:lstStyle/>
          <a:p>
            <a:pPr marL="12700">
              <a:lnSpc>
                <a:spcPct val="100000"/>
              </a:lnSpc>
              <a:spcBef>
                <a:spcPts val="100"/>
              </a:spcBef>
            </a:pPr>
            <a:r>
              <a:rPr sz="2200" b="1" spc="204" dirty="0">
                <a:solidFill>
                  <a:srgbClr val="7097C7"/>
                </a:solidFill>
                <a:latin typeface="Futura" panose="020B0602020204020303" pitchFamily="34" charset="-79"/>
                <a:cs typeface="Futura" panose="020B0602020204020303" pitchFamily="34" charset="-79"/>
              </a:rPr>
              <a:t>30</a:t>
            </a:r>
            <a:r>
              <a:rPr sz="2200" b="1" spc="-110" dirty="0">
                <a:solidFill>
                  <a:srgbClr val="7097C7"/>
                </a:solidFill>
                <a:latin typeface="Futura" panose="020B0602020204020303" pitchFamily="34" charset="-79"/>
                <a:cs typeface="Futura" panose="020B0602020204020303" pitchFamily="34" charset="-79"/>
              </a:rPr>
              <a:t> </a:t>
            </a:r>
            <a:r>
              <a:rPr lang="nl-NL" sz="2200" b="1" spc="-45" dirty="0">
                <a:solidFill>
                  <a:srgbClr val="7097C7"/>
                </a:solidFill>
                <a:latin typeface="Futura" panose="020B0602020204020303" pitchFamily="34" charset="-79"/>
                <a:cs typeface="Futura" panose="020B0602020204020303" pitchFamily="34" charset="-79"/>
              </a:rPr>
              <a:t>PARELS</a:t>
            </a:r>
          </a:p>
          <a:p>
            <a:pPr marL="12700">
              <a:lnSpc>
                <a:spcPct val="100000"/>
              </a:lnSpc>
              <a:spcBef>
                <a:spcPts val="100"/>
              </a:spcBef>
            </a:pPr>
            <a:endParaRPr sz="2200" b="1" dirty="0">
              <a:solidFill>
                <a:srgbClr val="7097C7"/>
              </a:solidFill>
              <a:latin typeface="Futura" panose="020B0602020204020303" pitchFamily="34" charset="-79"/>
              <a:cs typeface="Futura" panose="020B0602020204020303" pitchFamily="34" charset="-79"/>
            </a:endParaRPr>
          </a:p>
          <a:p>
            <a:pPr marL="12700">
              <a:lnSpc>
                <a:spcPct val="100000"/>
              </a:lnSpc>
              <a:spcBef>
                <a:spcPts val="210"/>
              </a:spcBef>
            </a:pPr>
            <a:r>
              <a:rPr lang="nl-NL" sz="1400" dirty="0">
                <a:solidFill>
                  <a:srgbClr val="7097C7"/>
                </a:solidFill>
                <a:latin typeface="Futura Medium" panose="020B0602020204020303" pitchFamily="34" charset="-79"/>
                <a:cs typeface="Futura Medium" panose="020B0602020204020303" pitchFamily="34" charset="-79"/>
              </a:rPr>
              <a:t>VOEDINGSSUPPLEMENT OP BASIS VAN </a:t>
            </a:r>
          </a:p>
          <a:p>
            <a:pPr marL="12700">
              <a:lnSpc>
                <a:spcPct val="100000"/>
              </a:lnSpc>
              <a:spcBef>
                <a:spcPts val="210"/>
              </a:spcBef>
            </a:pPr>
            <a:r>
              <a:rPr lang="nl-NL" sz="1400" b="1" dirty="0">
                <a:solidFill>
                  <a:srgbClr val="7097C7"/>
                </a:solidFill>
                <a:latin typeface="Futura" panose="020B0602020204020303" pitchFamily="34" charset="-79"/>
                <a:cs typeface="Futura" panose="020B0602020204020303" pitchFamily="34" charset="-79"/>
              </a:rPr>
              <a:t>OLIEACHTIG EXTRACT VAN SERENOA REPENS </a:t>
            </a:r>
          </a:p>
          <a:p>
            <a:pPr marL="12700">
              <a:lnSpc>
                <a:spcPct val="100000"/>
              </a:lnSpc>
              <a:spcBef>
                <a:spcPts val="1410"/>
              </a:spcBef>
            </a:pPr>
            <a:r>
              <a:rPr lang="nl-NL" sz="1200" dirty="0">
                <a:solidFill>
                  <a:srgbClr val="7097C7"/>
                </a:solidFill>
                <a:latin typeface="Futura Medium" panose="020B0602020204020303" pitchFamily="34" charset="-79"/>
                <a:cs typeface="Futura Medium" panose="020B0602020204020303" pitchFamily="34" charset="-79"/>
              </a:rPr>
              <a:t>BEVORDERT DE FYSIOLOGISCHE FUNCTIONALITEIT VAN DE PROSTAAT</a:t>
            </a:r>
            <a:endParaRPr sz="1200" dirty="0">
              <a:solidFill>
                <a:srgbClr val="7097C7"/>
              </a:solidFill>
              <a:latin typeface="Futura Medium" panose="020B0602020204020303" pitchFamily="34" charset="-79"/>
              <a:cs typeface="Futura Medium" panose="020B0602020204020303" pitchFamily="34" charset="-79"/>
            </a:endParaRPr>
          </a:p>
        </p:txBody>
      </p:sp>
      <p:sp>
        <p:nvSpPr>
          <p:cNvPr id="3" name="object 3"/>
          <p:cNvSpPr txBox="1"/>
          <p:nvPr/>
        </p:nvSpPr>
        <p:spPr>
          <a:xfrm>
            <a:off x="3839300" y="3756167"/>
            <a:ext cx="3330575" cy="1025922"/>
          </a:xfrm>
          <a:prstGeom prst="rect">
            <a:avLst/>
          </a:prstGeom>
        </p:spPr>
        <p:txBody>
          <a:bodyPr vert="horz" wrap="square" lIns="0" tIns="12700" rIns="0" bIns="0" rtlCol="0">
            <a:spAutoFit/>
          </a:bodyPr>
          <a:lstStyle/>
          <a:p>
            <a:pPr marL="241300" marR="5080" indent="-228600" algn="just">
              <a:lnSpc>
                <a:spcPct val="100000"/>
              </a:lnSpc>
              <a:spcBef>
                <a:spcPts val="100"/>
              </a:spcBef>
              <a:buChar char="•"/>
              <a:tabLst>
                <a:tab pos="241300" algn="l"/>
              </a:tabLst>
            </a:pPr>
            <a:r>
              <a:rPr lang="nl-NL" sz="1300" spc="-5" dirty="0">
                <a:solidFill>
                  <a:srgbClr val="231F20"/>
                </a:solidFill>
                <a:latin typeface="Futura-Medium"/>
                <a:cs typeface="Futura-Medium"/>
              </a:rPr>
              <a:t>Gestandaardiseerd extract in vrije vetzuren en </a:t>
            </a:r>
            <a:r>
              <a:rPr lang="nl-NL" sz="1300" spc="-5" dirty="0" err="1">
                <a:solidFill>
                  <a:srgbClr val="231F20"/>
                </a:solidFill>
                <a:latin typeface="Futura-Medium"/>
                <a:cs typeface="Futura-Medium"/>
              </a:rPr>
              <a:t>fytosterolen</a:t>
            </a:r>
            <a:r>
              <a:rPr lang="nl-NL" sz="1300" spc="-5" dirty="0">
                <a:solidFill>
                  <a:srgbClr val="231F20"/>
                </a:solidFill>
                <a:latin typeface="Futura-Medium"/>
                <a:cs typeface="Futura-Medium"/>
              </a:rPr>
              <a:t>, met het hoogste percentage titel dat kan worden gevonden (85-95%)</a:t>
            </a:r>
          </a:p>
          <a:p>
            <a:pPr marL="241300" marR="5080" indent="-228600" algn="just">
              <a:lnSpc>
                <a:spcPct val="100000"/>
              </a:lnSpc>
              <a:spcBef>
                <a:spcPts val="100"/>
              </a:spcBef>
              <a:buChar char="•"/>
              <a:tabLst>
                <a:tab pos="241300" algn="l"/>
              </a:tabLst>
            </a:pPr>
            <a:r>
              <a:rPr lang="nl-NL" sz="1300" spc="-5" dirty="0">
                <a:solidFill>
                  <a:srgbClr val="231F20"/>
                </a:solidFill>
                <a:latin typeface="Futura-Medium"/>
                <a:cs typeface="Futura-Medium"/>
              </a:rPr>
              <a:t>Hoge dosering (320 mg)</a:t>
            </a:r>
            <a:endParaRPr sz="1300" dirty="0">
              <a:latin typeface="Futura-Medium"/>
              <a:cs typeface="Futura-Medium"/>
            </a:endParaRPr>
          </a:p>
        </p:txBody>
      </p:sp>
      <p:sp>
        <p:nvSpPr>
          <p:cNvPr id="4" name="object 4"/>
          <p:cNvSpPr txBox="1"/>
          <p:nvPr/>
        </p:nvSpPr>
        <p:spPr>
          <a:xfrm>
            <a:off x="400367" y="5669982"/>
            <a:ext cx="6755765" cy="945625"/>
          </a:xfrm>
          <a:prstGeom prst="rect">
            <a:avLst/>
          </a:prstGeom>
          <a:ln w="12700">
            <a:solidFill>
              <a:srgbClr val="7097C7"/>
            </a:solidFill>
          </a:ln>
        </p:spPr>
        <p:txBody>
          <a:bodyPr vert="horz" wrap="square" lIns="0" tIns="72000" rIns="0" bIns="72000" rtlCol="0">
            <a:spAutoFit/>
          </a:bodyPr>
          <a:lstStyle/>
          <a:p>
            <a:pPr marL="138430" marR="128905" algn="just">
              <a:lnSpc>
                <a:spcPct val="100000"/>
              </a:lnSpc>
              <a:spcBef>
                <a:spcPts val="125"/>
              </a:spcBef>
            </a:pPr>
            <a:r>
              <a:rPr lang="nl-NL" sz="1300" b="1" dirty="0">
                <a:solidFill>
                  <a:srgbClr val="7097C7"/>
                </a:solidFill>
                <a:latin typeface="Futura" panose="020B0602020204020303" pitchFamily="34" charset="-79"/>
                <a:ea typeface="Arial Unicode MS" panose="020B0604020202020204" pitchFamily="34" charset="-128"/>
                <a:cs typeface="Futura" panose="020B0602020204020303" pitchFamily="34" charset="-79"/>
              </a:rPr>
              <a:t>SERENOIL</a:t>
            </a:r>
            <a:r>
              <a:rPr lang="nl-NL" sz="1300" dirty="0">
                <a:latin typeface="Arial Unicode MS" panose="020B0604020202020204" pitchFamily="34" charset="-128"/>
                <a:ea typeface="Arial Unicode MS" panose="020B0604020202020204" pitchFamily="34" charset="-128"/>
                <a:cs typeface="Arial Unicode MS" panose="020B0604020202020204" pitchFamily="34" charset="-128"/>
              </a:rPr>
              <a:t> is geïndiceerd voor goedaardige prostaathypertrofie en chronische prostatitis. Het werkt veilig en effectief bij het verminderen van symptomen en bijbehorende aandoeningen, waardoor de functionaliteit van de prostaat wordt verbeterd. Geschikt voor mannen boven de 50.</a:t>
            </a:r>
            <a:endParaRPr sz="13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object 6"/>
          <p:cNvSpPr/>
          <p:nvPr/>
        </p:nvSpPr>
        <p:spPr>
          <a:xfrm>
            <a:off x="5640859" y="4872628"/>
            <a:ext cx="638175" cy="637540"/>
          </a:xfrm>
          <a:custGeom>
            <a:avLst/>
            <a:gdLst/>
            <a:ahLst/>
            <a:cxnLst/>
            <a:rect l="l" t="t" r="r" b="b"/>
            <a:pathLst>
              <a:path w="638175" h="637539">
                <a:moveTo>
                  <a:pt x="0" y="318770"/>
                </a:moveTo>
                <a:lnTo>
                  <a:pt x="3456" y="271665"/>
                </a:lnTo>
                <a:lnTo>
                  <a:pt x="13496" y="226706"/>
                </a:lnTo>
                <a:lnTo>
                  <a:pt x="29628" y="184386"/>
                </a:lnTo>
                <a:lnTo>
                  <a:pt x="51356" y="145198"/>
                </a:lnTo>
                <a:lnTo>
                  <a:pt x="78190" y="109635"/>
                </a:lnTo>
                <a:lnTo>
                  <a:pt x="109635" y="78190"/>
                </a:lnTo>
                <a:lnTo>
                  <a:pt x="145198" y="51356"/>
                </a:lnTo>
                <a:lnTo>
                  <a:pt x="184386" y="29628"/>
                </a:lnTo>
                <a:lnTo>
                  <a:pt x="226706" y="13496"/>
                </a:lnTo>
                <a:lnTo>
                  <a:pt x="271665" y="3456"/>
                </a:lnTo>
                <a:lnTo>
                  <a:pt x="318770" y="0"/>
                </a:lnTo>
                <a:lnTo>
                  <a:pt x="365877" y="3456"/>
                </a:lnTo>
                <a:lnTo>
                  <a:pt x="410839" y="13496"/>
                </a:lnTo>
                <a:lnTo>
                  <a:pt x="453161" y="29628"/>
                </a:lnTo>
                <a:lnTo>
                  <a:pt x="492351" y="51356"/>
                </a:lnTo>
                <a:lnTo>
                  <a:pt x="527915" y="78190"/>
                </a:lnTo>
                <a:lnTo>
                  <a:pt x="559361" y="109635"/>
                </a:lnTo>
                <a:lnTo>
                  <a:pt x="586195" y="145198"/>
                </a:lnTo>
                <a:lnTo>
                  <a:pt x="607924" y="184386"/>
                </a:lnTo>
                <a:lnTo>
                  <a:pt x="624055" y="226706"/>
                </a:lnTo>
                <a:lnTo>
                  <a:pt x="634096" y="271665"/>
                </a:lnTo>
                <a:lnTo>
                  <a:pt x="637552" y="318770"/>
                </a:lnTo>
                <a:lnTo>
                  <a:pt x="634096" y="365877"/>
                </a:lnTo>
                <a:lnTo>
                  <a:pt x="624055" y="410838"/>
                </a:lnTo>
                <a:lnTo>
                  <a:pt x="607924" y="453158"/>
                </a:lnTo>
                <a:lnTo>
                  <a:pt x="586195" y="492347"/>
                </a:lnTo>
                <a:lnTo>
                  <a:pt x="559361" y="527909"/>
                </a:lnTo>
                <a:lnTo>
                  <a:pt x="527915" y="559353"/>
                </a:lnTo>
                <a:lnTo>
                  <a:pt x="492351" y="586186"/>
                </a:lnTo>
                <a:lnTo>
                  <a:pt x="453161" y="607914"/>
                </a:lnTo>
                <a:lnTo>
                  <a:pt x="410839" y="624044"/>
                </a:lnTo>
                <a:lnTo>
                  <a:pt x="365877" y="634083"/>
                </a:lnTo>
                <a:lnTo>
                  <a:pt x="318770" y="637540"/>
                </a:lnTo>
                <a:lnTo>
                  <a:pt x="271665" y="634083"/>
                </a:lnTo>
                <a:lnTo>
                  <a:pt x="226706" y="624044"/>
                </a:lnTo>
                <a:lnTo>
                  <a:pt x="184386" y="607914"/>
                </a:lnTo>
                <a:lnTo>
                  <a:pt x="145198" y="586186"/>
                </a:lnTo>
                <a:lnTo>
                  <a:pt x="109635" y="559353"/>
                </a:lnTo>
                <a:lnTo>
                  <a:pt x="78190" y="527909"/>
                </a:lnTo>
                <a:lnTo>
                  <a:pt x="51356" y="492347"/>
                </a:lnTo>
                <a:lnTo>
                  <a:pt x="29628" y="453158"/>
                </a:lnTo>
                <a:lnTo>
                  <a:pt x="13496" y="410838"/>
                </a:lnTo>
                <a:lnTo>
                  <a:pt x="3456" y="365877"/>
                </a:lnTo>
                <a:lnTo>
                  <a:pt x="0" y="318770"/>
                </a:lnTo>
                <a:close/>
              </a:path>
            </a:pathLst>
          </a:custGeom>
          <a:ln w="17145">
            <a:solidFill>
              <a:srgbClr val="231F20"/>
            </a:solidFill>
          </a:ln>
        </p:spPr>
        <p:txBody>
          <a:bodyPr wrap="square" lIns="0" tIns="0" rIns="0" bIns="0" rtlCol="0"/>
          <a:lstStyle/>
          <a:p>
            <a:endParaRPr/>
          </a:p>
        </p:txBody>
      </p:sp>
      <p:sp>
        <p:nvSpPr>
          <p:cNvPr id="7" name="object 7"/>
          <p:cNvSpPr txBox="1"/>
          <p:nvPr/>
        </p:nvSpPr>
        <p:spPr>
          <a:xfrm rot="3420000">
            <a:off x="5686173" y="5253772"/>
            <a:ext cx="164085" cy="128905"/>
          </a:xfrm>
          <a:prstGeom prst="rect">
            <a:avLst/>
          </a:prstGeom>
        </p:spPr>
        <p:txBody>
          <a:bodyPr vert="horz" wrap="square" lIns="0" tIns="0" rIns="0" bIns="0" rtlCol="0">
            <a:spAutoFit/>
          </a:bodyPr>
          <a:lstStyle/>
          <a:p>
            <a:pPr>
              <a:lnSpc>
                <a:spcPts val="1015"/>
              </a:lnSpc>
            </a:pPr>
            <a:r>
              <a:rPr sz="1000" spc="100" dirty="0">
                <a:solidFill>
                  <a:srgbClr val="231F20"/>
                </a:solidFill>
                <a:latin typeface="Arial"/>
                <a:cs typeface="Arial"/>
              </a:rPr>
              <a:t>V</a:t>
            </a:r>
            <a:endParaRPr sz="1000">
              <a:latin typeface="Arial"/>
              <a:cs typeface="Arial"/>
            </a:endParaRPr>
          </a:p>
        </p:txBody>
      </p:sp>
      <p:sp>
        <p:nvSpPr>
          <p:cNvPr id="8" name="object 8"/>
          <p:cNvSpPr txBox="1"/>
          <p:nvPr/>
        </p:nvSpPr>
        <p:spPr>
          <a:xfrm rot="1680000">
            <a:off x="5773091" y="5331580"/>
            <a:ext cx="158159" cy="128905"/>
          </a:xfrm>
          <a:prstGeom prst="rect">
            <a:avLst/>
          </a:prstGeom>
        </p:spPr>
        <p:txBody>
          <a:bodyPr vert="horz" wrap="square" lIns="0" tIns="0" rIns="0" bIns="0" rtlCol="0">
            <a:spAutoFit/>
          </a:bodyPr>
          <a:lstStyle/>
          <a:p>
            <a:pPr>
              <a:lnSpc>
                <a:spcPts val="1015"/>
              </a:lnSpc>
            </a:pPr>
            <a:r>
              <a:rPr sz="1000" spc="20" dirty="0">
                <a:solidFill>
                  <a:srgbClr val="231F20"/>
                </a:solidFill>
                <a:latin typeface="Arial"/>
                <a:cs typeface="Arial"/>
              </a:rPr>
              <a:t>E</a:t>
            </a:r>
            <a:endParaRPr sz="1000">
              <a:latin typeface="Arial"/>
              <a:cs typeface="Arial"/>
            </a:endParaRPr>
          </a:p>
        </p:txBody>
      </p:sp>
      <p:sp>
        <p:nvSpPr>
          <p:cNvPr id="9" name="object 9"/>
          <p:cNvSpPr txBox="1"/>
          <p:nvPr/>
        </p:nvSpPr>
        <p:spPr>
          <a:xfrm rot="60000">
            <a:off x="5871345" y="5358588"/>
            <a:ext cx="166806" cy="128905"/>
          </a:xfrm>
          <a:prstGeom prst="rect">
            <a:avLst/>
          </a:prstGeom>
        </p:spPr>
        <p:txBody>
          <a:bodyPr vert="horz" wrap="square" lIns="0" tIns="0" rIns="0" bIns="0" rtlCol="0">
            <a:spAutoFit/>
          </a:bodyPr>
          <a:lstStyle/>
          <a:p>
            <a:pPr>
              <a:lnSpc>
                <a:spcPts val="1015"/>
              </a:lnSpc>
            </a:pPr>
            <a:r>
              <a:rPr sz="1000" spc="25" dirty="0">
                <a:solidFill>
                  <a:srgbClr val="231F20"/>
                </a:solidFill>
                <a:latin typeface="Arial"/>
                <a:cs typeface="Arial"/>
              </a:rPr>
              <a:t>G</a:t>
            </a:r>
            <a:endParaRPr sz="1000">
              <a:latin typeface="Arial"/>
              <a:cs typeface="Arial"/>
            </a:endParaRPr>
          </a:p>
        </p:txBody>
      </p:sp>
      <p:sp>
        <p:nvSpPr>
          <p:cNvPr id="10" name="object 10"/>
          <p:cNvSpPr txBox="1"/>
          <p:nvPr/>
        </p:nvSpPr>
        <p:spPr>
          <a:xfrm rot="19980000">
            <a:off x="5981201" y="5332711"/>
            <a:ext cx="167995" cy="129539"/>
          </a:xfrm>
          <a:prstGeom prst="rect">
            <a:avLst/>
          </a:prstGeom>
        </p:spPr>
        <p:txBody>
          <a:bodyPr vert="horz" wrap="square" lIns="0" tIns="0" rIns="0" bIns="0" rtlCol="0">
            <a:spAutoFit/>
          </a:bodyPr>
          <a:lstStyle/>
          <a:p>
            <a:pPr>
              <a:lnSpc>
                <a:spcPts val="1019"/>
              </a:lnSpc>
            </a:pPr>
            <a:r>
              <a:rPr sz="1000" spc="140" dirty="0">
                <a:solidFill>
                  <a:srgbClr val="231F20"/>
                </a:solidFill>
                <a:latin typeface="Arial"/>
                <a:cs typeface="Arial"/>
              </a:rPr>
              <a:t>A</a:t>
            </a:r>
            <a:endParaRPr sz="1000">
              <a:latin typeface="Arial"/>
              <a:cs typeface="Arial"/>
            </a:endParaRPr>
          </a:p>
        </p:txBody>
      </p:sp>
      <p:sp>
        <p:nvSpPr>
          <p:cNvPr id="11" name="object 11"/>
          <p:cNvSpPr txBox="1"/>
          <p:nvPr/>
        </p:nvSpPr>
        <p:spPr>
          <a:xfrm rot="18240000">
            <a:off x="6066031" y="5255991"/>
            <a:ext cx="167995" cy="129539"/>
          </a:xfrm>
          <a:prstGeom prst="rect">
            <a:avLst/>
          </a:prstGeom>
        </p:spPr>
        <p:txBody>
          <a:bodyPr vert="horz" wrap="square" lIns="0" tIns="0" rIns="0" bIns="0" rtlCol="0">
            <a:spAutoFit/>
          </a:bodyPr>
          <a:lstStyle/>
          <a:p>
            <a:pPr>
              <a:lnSpc>
                <a:spcPts val="1019"/>
              </a:lnSpc>
            </a:pPr>
            <a:r>
              <a:rPr sz="1000" spc="85" dirty="0">
                <a:solidFill>
                  <a:srgbClr val="231F20"/>
                </a:solidFill>
                <a:latin typeface="Arial"/>
                <a:cs typeface="Arial"/>
              </a:rPr>
              <a:t>N</a:t>
            </a:r>
            <a:endParaRPr sz="1000">
              <a:latin typeface="Arial"/>
              <a:cs typeface="Arial"/>
            </a:endParaRPr>
          </a:p>
        </p:txBody>
      </p:sp>
      <p:pic>
        <p:nvPicPr>
          <p:cNvPr id="12" name="object 12"/>
          <p:cNvPicPr/>
          <p:nvPr/>
        </p:nvPicPr>
        <p:blipFill>
          <a:blip r:embed="rId3" cstate="print"/>
          <a:stretch>
            <a:fillRect/>
          </a:stretch>
        </p:blipFill>
        <p:spPr>
          <a:xfrm>
            <a:off x="5765285" y="4947700"/>
            <a:ext cx="398807" cy="307610"/>
          </a:xfrm>
          <a:prstGeom prst="rect">
            <a:avLst/>
          </a:prstGeom>
        </p:spPr>
      </p:pic>
      <p:sp>
        <p:nvSpPr>
          <p:cNvPr id="13" name="object 13"/>
          <p:cNvSpPr/>
          <p:nvPr/>
        </p:nvSpPr>
        <p:spPr>
          <a:xfrm>
            <a:off x="6508880" y="4872342"/>
            <a:ext cx="638175" cy="637540"/>
          </a:xfrm>
          <a:custGeom>
            <a:avLst/>
            <a:gdLst/>
            <a:ahLst/>
            <a:cxnLst/>
            <a:rect l="l" t="t" r="r" b="b"/>
            <a:pathLst>
              <a:path w="638175" h="637539">
                <a:moveTo>
                  <a:pt x="0" y="318770"/>
                </a:moveTo>
                <a:lnTo>
                  <a:pt x="3456" y="271665"/>
                </a:lnTo>
                <a:lnTo>
                  <a:pt x="13496" y="226706"/>
                </a:lnTo>
                <a:lnTo>
                  <a:pt x="29628" y="184386"/>
                </a:lnTo>
                <a:lnTo>
                  <a:pt x="51356" y="145198"/>
                </a:lnTo>
                <a:lnTo>
                  <a:pt x="78190" y="109635"/>
                </a:lnTo>
                <a:lnTo>
                  <a:pt x="109635" y="78190"/>
                </a:lnTo>
                <a:lnTo>
                  <a:pt x="145198" y="51356"/>
                </a:lnTo>
                <a:lnTo>
                  <a:pt x="184386" y="29628"/>
                </a:lnTo>
                <a:lnTo>
                  <a:pt x="226706" y="13496"/>
                </a:lnTo>
                <a:lnTo>
                  <a:pt x="271665" y="3456"/>
                </a:lnTo>
                <a:lnTo>
                  <a:pt x="318770" y="0"/>
                </a:lnTo>
                <a:lnTo>
                  <a:pt x="365877" y="3456"/>
                </a:lnTo>
                <a:lnTo>
                  <a:pt x="410839" y="13496"/>
                </a:lnTo>
                <a:lnTo>
                  <a:pt x="453161" y="29628"/>
                </a:lnTo>
                <a:lnTo>
                  <a:pt x="492351" y="51356"/>
                </a:lnTo>
                <a:lnTo>
                  <a:pt x="527915" y="78190"/>
                </a:lnTo>
                <a:lnTo>
                  <a:pt x="559361" y="109635"/>
                </a:lnTo>
                <a:lnTo>
                  <a:pt x="586195" y="145198"/>
                </a:lnTo>
                <a:lnTo>
                  <a:pt x="607924" y="184386"/>
                </a:lnTo>
                <a:lnTo>
                  <a:pt x="624055" y="226706"/>
                </a:lnTo>
                <a:lnTo>
                  <a:pt x="634096" y="271665"/>
                </a:lnTo>
                <a:lnTo>
                  <a:pt x="637552" y="318770"/>
                </a:lnTo>
                <a:lnTo>
                  <a:pt x="634096" y="365874"/>
                </a:lnTo>
                <a:lnTo>
                  <a:pt x="624055" y="410833"/>
                </a:lnTo>
                <a:lnTo>
                  <a:pt x="607924" y="453153"/>
                </a:lnTo>
                <a:lnTo>
                  <a:pt x="586195" y="492341"/>
                </a:lnTo>
                <a:lnTo>
                  <a:pt x="559361" y="527904"/>
                </a:lnTo>
                <a:lnTo>
                  <a:pt x="527915" y="559349"/>
                </a:lnTo>
                <a:lnTo>
                  <a:pt x="492351" y="586183"/>
                </a:lnTo>
                <a:lnTo>
                  <a:pt x="453161" y="607911"/>
                </a:lnTo>
                <a:lnTo>
                  <a:pt x="410839" y="624043"/>
                </a:lnTo>
                <a:lnTo>
                  <a:pt x="365877" y="634083"/>
                </a:lnTo>
                <a:lnTo>
                  <a:pt x="318770" y="637540"/>
                </a:lnTo>
                <a:lnTo>
                  <a:pt x="271665" y="634083"/>
                </a:lnTo>
                <a:lnTo>
                  <a:pt x="226706" y="624043"/>
                </a:lnTo>
                <a:lnTo>
                  <a:pt x="184386" y="607911"/>
                </a:lnTo>
                <a:lnTo>
                  <a:pt x="145198" y="586183"/>
                </a:lnTo>
                <a:lnTo>
                  <a:pt x="109635" y="559349"/>
                </a:lnTo>
                <a:lnTo>
                  <a:pt x="78190" y="527904"/>
                </a:lnTo>
                <a:lnTo>
                  <a:pt x="51356" y="492341"/>
                </a:lnTo>
                <a:lnTo>
                  <a:pt x="29628" y="453153"/>
                </a:lnTo>
                <a:lnTo>
                  <a:pt x="13496" y="410833"/>
                </a:lnTo>
                <a:lnTo>
                  <a:pt x="3456" y="365874"/>
                </a:lnTo>
                <a:lnTo>
                  <a:pt x="0" y="318770"/>
                </a:lnTo>
                <a:close/>
              </a:path>
            </a:pathLst>
          </a:custGeom>
          <a:ln w="17145">
            <a:solidFill>
              <a:srgbClr val="231F20"/>
            </a:solidFill>
          </a:ln>
        </p:spPr>
        <p:txBody>
          <a:bodyPr wrap="square" lIns="0" tIns="0" rIns="0" bIns="0" rtlCol="0"/>
          <a:lstStyle/>
          <a:p>
            <a:endParaRPr/>
          </a:p>
        </p:txBody>
      </p:sp>
      <p:sp>
        <p:nvSpPr>
          <p:cNvPr id="14" name="object 14"/>
          <p:cNvSpPr txBox="1"/>
          <p:nvPr/>
        </p:nvSpPr>
        <p:spPr>
          <a:xfrm rot="6300000">
            <a:off x="6529799" y="5070480"/>
            <a:ext cx="149548" cy="114935"/>
          </a:xfrm>
          <a:prstGeom prst="rect">
            <a:avLst/>
          </a:prstGeom>
        </p:spPr>
        <p:txBody>
          <a:bodyPr vert="horz" wrap="square" lIns="0" tIns="0" rIns="0" bIns="0" rtlCol="0">
            <a:spAutoFit/>
          </a:bodyPr>
          <a:lstStyle/>
          <a:p>
            <a:pPr>
              <a:lnSpc>
                <a:spcPts val="905"/>
              </a:lnSpc>
            </a:pPr>
            <a:r>
              <a:rPr sz="900" spc="20" dirty="0">
                <a:solidFill>
                  <a:srgbClr val="231F20"/>
                </a:solidFill>
                <a:latin typeface="Arial"/>
                <a:cs typeface="Arial"/>
              </a:rPr>
              <a:t>G</a:t>
            </a:r>
            <a:endParaRPr sz="900">
              <a:latin typeface="Arial"/>
              <a:cs typeface="Arial"/>
            </a:endParaRPr>
          </a:p>
        </p:txBody>
      </p:sp>
      <p:sp>
        <p:nvSpPr>
          <p:cNvPr id="15" name="object 15"/>
          <p:cNvSpPr txBox="1"/>
          <p:nvPr/>
        </p:nvSpPr>
        <p:spPr>
          <a:xfrm rot="4980000">
            <a:off x="6529016" y="5159709"/>
            <a:ext cx="137783" cy="115570"/>
          </a:xfrm>
          <a:prstGeom prst="rect">
            <a:avLst/>
          </a:prstGeom>
        </p:spPr>
        <p:txBody>
          <a:bodyPr vert="horz" wrap="square" lIns="0" tIns="0" rIns="0" bIns="0" rtlCol="0">
            <a:spAutoFit/>
          </a:bodyPr>
          <a:lstStyle/>
          <a:p>
            <a:pPr>
              <a:lnSpc>
                <a:spcPts val="910"/>
              </a:lnSpc>
            </a:pPr>
            <a:r>
              <a:rPr sz="900" spc="65" dirty="0">
                <a:solidFill>
                  <a:srgbClr val="231F20"/>
                </a:solidFill>
                <a:latin typeface="Arial"/>
                <a:cs typeface="Arial"/>
              </a:rPr>
              <a:t>L</a:t>
            </a:r>
            <a:endParaRPr sz="900">
              <a:latin typeface="Arial"/>
              <a:cs typeface="Arial"/>
            </a:endParaRPr>
          </a:p>
        </p:txBody>
      </p:sp>
      <p:sp>
        <p:nvSpPr>
          <p:cNvPr id="16" name="object 16"/>
          <p:cNvSpPr txBox="1"/>
          <p:nvPr/>
        </p:nvSpPr>
        <p:spPr>
          <a:xfrm rot="3660000">
            <a:off x="6549957" y="5242297"/>
            <a:ext cx="147587" cy="114935"/>
          </a:xfrm>
          <a:prstGeom prst="rect">
            <a:avLst/>
          </a:prstGeom>
        </p:spPr>
        <p:txBody>
          <a:bodyPr vert="horz" wrap="square" lIns="0" tIns="0" rIns="0" bIns="0" rtlCol="0">
            <a:spAutoFit/>
          </a:bodyPr>
          <a:lstStyle/>
          <a:p>
            <a:pPr>
              <a:lnSpc>
                <a:spcPts val="905"/>
              </a:lnSpc>
            </a:pPr>
            <a:r>
              <a:rPr sz="900" spc="45" dirty="0">
                <a:solidFill>
                  <a:srgbClr val="231F20"/>
                </a:solidFill>
                <a:latin typeface="Arial"/>
                <a:cs typeface="Arial"/>
              </a:rPr>
              <a:t>U</a:t>
            </a:r>
            <a:endParaRPr sz="900">
              <a:latin typeface="Arial"/>
              <a:cs typeface="Arial"/>
            </a:endParaRPr>
          </a:p>
        </p:txBody>
      </p:sp>
      <p:sp>
        <p:nvSpPr>
          <p:cNvPr id="17" name="object 17"/>
          <p:cNvSpPr txBox="1"/>
          <p:nvPr/>
        </p:nvSpPr>
        <p:spPr>
          <a:xfrm rot="2280000">
            <a:off x="6613091" y="5313434"/>
            <a:ext cx="140189" cy="114935"/>
          </a:xfrm>
          <a:prstGeom prst="rect">
            <a:avLst/>
          </a:prstGeom>
        </p:spPr>
        <p:txBody>
          <a:bodyPr vert="horz" wrap="square" lIns="0" tIns="0" rIns="0" bIns="0" rtlCol="0">
            <a:spAutoFit/>
          </a:bodyPr>
          <a:lstStyle/>
          <a:p>
            <a:pPr>
              <a:lnSpc>
                <a:spcPts val="905"/>
              </a:lnSpc>
            </a:pPr>
            <a:r>
              <a:rPr sz="900" spc="45" dirty="0">
                <a:solidFill>
                  <a:srgbClr val="231F20"/>
                </a:solidFill>
                <a:latin typeface="Arial"/>
                <a:cs typeface="Arial"/>
              </a:rPr>
              <a:t>T</a:t>
            </a:r>
            <a:endParaRPr sz="900">
              <a:latin typeface="Arial"/>
              <a:cs typeface="Arial"/>
            </a:endParaRPr>
          </a:p>
        </p:txBody>
      </p:sp>
      <p:sp>
        <p:nvSpPr>
          <p:cNvPr id="18" name="object 18"/>
          <p:cNvSpPr txBox="1"/>
          <p:nvPr/>
        </p:nvSpPr>
        <p:spPr>
          <a:xfrm rot="900000">
            <a:off x="6694696" y="5355552"/>
            <a:ext cx="141609" cy="114935"/>
          </a:xfrm>
          <a:prstGeom prst="rect">
            <a:avLst/>
          </a:prstGeom>
        </p:spPr>
        <p:txBody>
          <a:bodyPr vert="horz" wrap="square" lIns="0" tIns="0" rIns="0" bIns="0" rtlCol="0">
            <a:spAutoFit/>
          </a:bodyPr>
          <a:lstStyle/>
          <a:p>
            <a:pPr>
              <a:lnSpc>
                <a:spcPts val="905"/>
              </a:lnSpc>
            </a:pPr>
            <a:r>
              <a:rPr sz="900" spc="15" dirty="0">
                <a:solidFill>
                  <a:srgbClr val="231F20"/>
                </a:solidFill>
                <a:latin typeface="Arial"/>
                <a:cs typeface="Arial"/>
              </a:rPr>
              <a:t>E</a:t>
            </a:r>
            <a:endParaRPr sz="900">
              <a:latin typeface="Arial"/>
              <a:cs typeface="Arial"/>
            </a:endParaRPr>
          </a:p>
        </p:txBody>
      </p:sp>
      <p:sp>
        <p:nvSpPr>
          <p:cNvPr id="19" name="object 19"/>
          <p:cNvSpPr txBox="1"/>
          <p:nvPr/>
        </p:nvSpPr>
        <p:spPr>
          <a:xfrm rot="21180000">
            <a:off x="6783676" y="5361388"/>
            <a:ext cx="149946" cy="116205"/>
          </a:xfrm>
          <a:prstGeom prst="rect">
            <a:avLst/>
          </a:prstGeom>
        </p:spPr>
        <p:txBody>
          <a:bodyPr vert="horz" wrap="square" lIns="0" tIns="0" rIns="0" bIns="0" rtlCol="0">
            <a:spAutoFit/>
          </a:bodyPr>
          <a:lstStyle/>
          <a:p>
            <a:pPr>
              <a:lnSpc>
                <a:spcPts val="915"/>
              </a:lnSpc>
            </a:pPr>
            <a:r>
              <a:rPr sz="900" spc="75" dirty="0">
                <a:solidFill>
                  <a:srgbClr val="231F20"/>
                </a:solidFill>
                <a:latin typeface="Arial"/>
                <a:cs typeface="Arial"/>
              </a:rPr>
              <a:t>N</a:t>
            </a:r>
            <a:endParaRPr sz="900">
              <a:latin typeface="Arial"/>
              <a:cs typeface="Arial"/>
            </a:endParaRPr>
          </a:p>
        </p:txBody>
      </p:sp>
      <p:sp>
        <p:nvSpPr>
          <p:cNvPr id="20" name="object 20"/>
          <p:cNvSpPr txBox="1"/>
          <p:nvPr/>
        </p:nvSpPr>
        <p:spPr>
          <a:xfrm rot="19140000">
            <a:off x="6910711" y="5305765"/>
            <a:ext cx="140541" cy="115570"/>
          </a:xfrm>
          <a:prstGeom prst="rect">
            <a:avLst/>
          </a:prstGeom>
        </p:spPr>
        <p:txBody>
          <a:bodyPr vert="horz" wrap="square" lIns="0" tIns="0" rIns="0" bIns="0" rtlCol="0">
            <a:spAutoFit/>
          </a:bodyPr>
          <a:lstStyle/>
          <a:p>
            <a:pPr>
              <a:lnSpc>
                <a:spcPts val="910"/>
              </a:lnSpc>
            </a:pPr>
            <a:r>
              <a:rPr sz="900" spc="50" dirty="0">
                <a:solidFill>
                  <a:srgbClr val="231F20"/>
                </a:solidFill>
                <a:latin typeface="Arial"/>
                <a:cs typeface="Arial"/>
              </a:rPr>
              <a:t>F</a:t>
            </a:r>
            <a:endParaRPr sz="900">
              <a:latin typeface="Arial"/>
              <a:cs typeface="Arial"/>
            </a:endParaRPr>
          </a:p>
        </p:txBody>
      </p:sp>
      <p:sp>
        <p:nvSpPr>
          <p:cNvPr id="21" name="object 21"/>
          <p:cNvSpPr txBox="1"/>
          <p:nvPr/>
        </p:nvSpPr>
        <p:spPr>
          <a:xfrm rot="17820000">
            <a:off x="6962565" y="5235057"/>
            <a:ext cx="144915" cy="116205"/>
          </a:xfrm>
          <a:prstGeom prst="rect">
            <a:avLst/>
          </a:prstGeom>
        </p:spPr>
        <p:txBody>
          <a:bodyPr vert="horz" wrap="square" lIns="0" tIns="0" rIns="0" bIns="0" rtlCol="0">
            <a:spAutoFit/>
          </a:bodyPr>
          <a:lstStyle/>
          <a:p>
            <a:pPr>
              <a:lnSpc>
                <a:spcPts val="915"/>
              </a:lnSpc>
            </a:pPr>
            <a:r>
              <a:rPr sz="900" spc="10" dirty="0">
                <a:solidFill>
                  <a:srgbClr val="231F20"/>
                </a:solidFill>
                <a:latin typeface="Arial"/>
                <a:cs typeface="Arial"/>
              </a:rPr>
              <a:t>R</a:t>
            </a:r>
            <a:endParaRPr sz="900">
              <a:latin typeface="Arial"/>
              <a:cs typeface="Arial"/>
            </a:endParaRPr>
          </a:p>
        </p:txBody>
      </p:sp>
      <p:sp>
        <p:nvSpPr>
          <p:cNvPr id="22" name="object 22"/>
          <p:cNvSpPr txBox="1"/>
          <p:nvPr/>
        </p:nvSpPr>
        <p:spPr>
          <a:xfrm rot="16500000">
            <a:off x="6987803" y="5148678"/>
            <a:ext cx="141969" cy="116205"/>
          </a:xfrm>
          <a:prstGeom prst="rect">
            <a:avLst/>
          </a:prstGeom>
        </p:spPr>
        <p:txBody>
          <a:bodyPr vert="horz" wrap="square" lIns="0" tIns="0" rIns="0" bIns="0" rtlCol="0">
            <a:spAutoFit/>
          </a:bodyPr>
          <a:lstStyle/>
          <a:p>
            <a:pPr>
              <a:lnSpc>
                <a:spcPts val="915"/>
              </a:lnSpc>
            </a:pPr>
            <a:r>
              <a:rPr sz="900" spc="15" dirty="0">
                <a:solidFill>
                  <a:srgbClr val="231F20"/>
                </a:solidFill>
                <a:latin typeface="Arial"/>
                <a:cs typeface="Arial"/>
              </a:rPr>
              <a:t>E</a:t>
            </a:r>
            <a:endParaRPr sz="900">
              <a:latin typeface="Arial"/>
              <a:cs typeface="Arial"/>
            </a:endParaRPr>
          </a:p>
        </p:txBody>
      </p:sp>
      <p:sp>
        <p:nvSpPr>
          <p:cNvPr id="23" name="object 23"/>
          <p:cNvSpPr txBox="1"/>
          <p:nvPr/>
        </p:nvSpPr>
        <p:spPr>
          <a:xfrm rot="15180000">
            <a:off x="6978162" y="5063514"/>
            <a:ext cx="141251" cy="115570"/>
          </a:xfrm>
          <a:prstGeom prst="rect">
            <a:avLst/>
          </a:prstGeom>
        </p:spPr>
        <p:txBody>
          <a:bodyPr vert="horz" wrap="square" lIns="0" tIns="0" rIns="0" bIns="0" rtlCol="0">
            <a:spAutoFit/>
          </a:bodyPr>
          <a:lstStyle/>
          <a:p>
            <a:pPr>
              <a:lnSpc>
                <a:spcPts val="910"/>
              </a:lnSpc>
            </a:pPr>
            <a:r>
              <a:rPr sz="900" spc="15" dirty="0">
                <a:solidFill>
                  <a:srgbClr val="231F20"/>
                </a:solidFill>
                <a:latin typeface="Arial"/>
                <a:cs typeface="Arial"/>
              </a:rPr>
              <a:t>E</a:t>
            </a:r>
            <a:endParaRPr sz="900">
              <a:latin typeface="Arial"/>
              <a:cs typeface="Arial"/>
            </a:endParaRPr>
          </a:p>
        </p:txBody>
      </p:sp>
      <p:grpSp>
        <p:nvGrpSpPr>
          <p:cNvPr id="24" name="object 24"/>
          <p:cNvGrpSpPr/>
          <p:nvPr/>
        </p:nvGrpSpPr>
        <p:grpSpPr>
          <a:xfrm>
            <a:off x="6727469" y="4922806"/>
            <a:ext cx="205740" cy="405130"/>
            <a:chOff x="6727469" y="4922806"/>
            <a:chExt cx="205740" cy="405130"/>
          </a:xfrm>
        </p:grpSpPr>
        <p:sp>
          <p:nvSpPr>
            <p:cNvPr id="25" name="object 25"/>
            <p:cNvSpPr/>
            <p:nvPr/>
          </p:nvSpPr>
          <p:spPr>
            <a:xfrm>
              <a:off x="6830537" y="5068829"/>
              <a:ext cx="0" cy="259079"/>
            </a:xfrm>
            <a:custGeom>
              <a:avLst/>
              <a:gdLst/>
              <a:ahLst/>
              <a:cxnLst/>
              <a:rect l="l" t="t" r="r" b="b"/>
              <a:pathLst>
                <a:path h="259079">
                  <a:moveTo>
                    <a:pt x="0" y="0"/>
                  </a:moveTo>
                  <a:lnTo>
                    <a:pt x="0" y="259067"/>
                  </a:lnTo>
                </a:path>
              </a:pathLst>
            </a:custGeom>
            <a:ln w="8572">
              <a:solidFill>
                <a:srgbClr val="231F20"/>
              </a:solidFill>
            </a:ln>
          </p:spPr>
          <p:txBody>
            <a:bodyPr wrap="square" lIns="0" tIns="0" rIns="0" bIns="0" rtlCol="0"/>
            <a:lstStyle/>
            <a:p>
              <a:endParaRPr/>
            </a:p>
          </p:txBody>
        </p:sp>
        <p:pic>
          <p:nvPicPr>
            <p:cNvPr id="26" name="object 26"/>
            <p:cNvPicPr/>
            <p:nvPr/>
          </p:nvPicPr>
          <p:blipFill>
            <a:blip r:embed="rId4" cstate="print"/>
            <a:stretch>
              <a:fillRect/>
            </a:stretch>
          </p:blipFill>
          <p:spPr>
            <a:xfrm>
              <a:off x="6727469" y="4922806"/>
              <a:ext cx="205143" cy="339013"/>
            </a:xfrm>
            <a:prstGeom prst="rect">
              <a:avLst/>
            </a:prstGeom>
          </p:spPr>
        </p:pic>
      </p:grpSp>
      <p:sp>
        <p:nvSpPr>
          <p:cNvPr id="27" name="object 27"/>
          <p:cNvSpPr txBox="1">
            <a:spLocks noGrp="1"/>
          </p:cNvSpPr>
          <p:nvPr>
            <p:ph type="title"/>
          </p:nvPr>
        </p:nvSpPr>
        <p:spPr>
          <a:xfrm>
            <a:off x="387799" y="671119"/>
            <a:ext cx="3390451" cy="751488"/>
          </a:xfrm>
          <a:prstGeom prst="rect">
            <a:avLst/>
          </a:prstGeom>
        </p:spPr>
        <p:txBody>
          <a:bodyPr vert="horz" wrap="square" lIns="0" tIns="12700" rIns="0" bIns="0" rtlCol="0">
            <a:spAutoFit/>
          </a:bodyPr>
          <a:lstStyle/>
          <a:p>
            <a:pPr marL="12700">
              <a:lnSpc>
                <a:spcPct val="100000"/>
              </a:lnSpc>
              <a:spcBef>
                <a:spcPts val="100"/>
              </a:spcBef>
            </a:pPr>
            <a:r>
              <a:rPr spc="40" dirty="0">
                <a:solidFill>
                  <a:srgbClr val="7097C7"/>
                </a:solidFill>
                <a:latin typeface="Futura" panose="020B0602020204020303" pitchFamily="34" charset="-79"/>
                <a:cs typeface="Futura" panose="020B0602020204020303" pitchFamily="34" charset="-79"/>
              </a:rPr>
              <a:t>SERENOIL</a:t>
            </a:r>
          </a:p>
        </p:txBody>
      </p:sp>
      <p:grpSp>
        <p:nvGrpSpPr>
          <p:cNvPr id="28" name="object 28"/>
          <p:cNvGrpSpPr/>
          <p:nvPr/>
        </p:nvGrpSpPr>
        <p:grpSpPr>
          <a:xfrm>
            <a:off x="4536002" y="0"/>
            <a:ext cx="3062605" cy="3362325"/>
            <a:chOff x="4536002" y="0"/>
            <a:chExt cx="3062605" cy="3362325"/>
          </a:xfrm>
        </p:grpSpPr>
        <p:pic>
          <p:nvPicPr>
            <p:cNvPr id="29" name="object 29"/>
            <p:cNvPicPr/>
            <p:nvPr/>
          </p:nvPicPr>
          <p:blipFill>
            <a:blip r:embed="rId5" cstate="print"/>
            <a:stretch>
              <a:fillRect/>
            </a:stretch>
          </p:blipFill>
          <p:spPr>
            <a:xfrm>
              <a:off x="4574108" y="0"/>
              <a:ext cx="2985884" cy="3264001"/>
            </a:xfrm>
            <a:prstGeom prst="rect">
              <a:avLst/>
            </a:prstGeom>
          </p:spPr>
        </p:pic>
        <p:sp>
          <p:nvSpPr>
            <p:cNvPr id="30" name="object 30"/>
            <p:cNvSpPr/>
            <p:nvPr/>
          </p:nvSpPr>
          <p:spPr>
            <a:xfrm>
              <a:off x="4574102" y="0"/>
              <a:ext cx="2986405" cy="3286125"/>
            </a:xfrm>
            <a:custGeom>
              <a:avLst/>
              <a:gdLst/>
              <a:ahLst/>
              <a:cxnLst/>
              <a:rect l="l" t="t" r="r" b="b"/>
              <a:pathLst>
                <a:path w="2986404" h="3286125">
                  <a:moveTo>
                    <a:pt x="2735059" y="3285782"/>
                  </a:moveTo>
                  <a:lnTo>
                    <a:pt x="2783169" y="3285365"/>
                  </a:lnTo>
                  <a:lnTo>
                    <a:pt x="2831079" y="3284118"/>
                  </a:lnTo>
                  <a:lnTo>
                    <a:pt x="2878780" y="3282049"/>
                  </a:lnTo>
                  <a:lnTo>
                    <a:pt x="2926267" y="3279164"/>
                  </a:lnTo>
                  <a:lnTo>
                    <a:pt x="2973533" y="3275469"/>
                  </a:lnTo>
                  <a:lnTo>
                    <a:pt x="2985902" y="3274287"/>
                  </a:lnTo>
                </a:path>
                <a:path w="2986404" h="3286125">
                  <a:moveTo>
                    <a:pt x="51728" y="0"/>
                  </a:moveTo>
                  <a:lnTo>
                    <a:pt x="40445" y="60766"/>
                  </a:lnTo>
                  <a:lnTo>
                    <a:pt x="32852" y="107092"/>
                  </a:lnTo>
                  <a:lnTo>
                    <a:pt x="26029" y="153675"/>
                  </a:lnTo>
                  <a:lnTo>
                    <a:pt x="19984" y="200507"/>
                  </a:lnTo>
                  <a:lnTo>
                    <a:pt x="14722" y="247583"/>
                  </a:lnTo>
                  <a:lnTo>
                    <a:pt x="10252" y="294895"/>
                  </a:lnTo>
                  <a:lnTo>
                    <a:pt x="6579" y="342436"/>
                  </a:lnTo>
                  <a:lnTo>
                    <a:pt x="3711" y="390200"/>
                  </a:lnTo>
                  <a:lnTo>
                    <a:pt x="1653" y="438179"/>
                  </a:lnTo>
                  <a:lnTo>
                    <a:pt x="414" y="486368"/>
                  </a:lnTo>
                  <a:lnTo>
                    <a:pt x="0" y="534758"/>
                  </a:lnTo>
                  <a:lnTo>
                    <a:pt x="414" y="583150"/>
                  </a:lnTo>
                  <a:lnTo>
                    <a:pt x="1653" y="631339"/>
                  </a:lnTo>
                  <a:lnTo>
                    <a:pt x="3711" y="679319"/>
                  </a:lnTo>
                  <a:lnTo>
                    <a:pt x="6579" y="727083"/>
                  </a:lnTo>
                  <a:lnTo>
                    <a:pt x="10252" y="774624"/>
                  </a:lnTo>
                  <a:lnTo>
                    <a:pt x="14722" y="821936"/>
                  </a:lnTo>
                  <a:lnTo>
                    <a:pt x="19984" y="869012"/>
                  </a:lnTo>
                  <a:lnTo>
                    <a:pt x="26029" y="915845"/>
                  </a:lnTo>
                  <a:lnTo>
                    <a:pt x="32852" y="962428"/>
                  </a:lnTo>
                  <a:lnTo>
                    <a:pt x="40445" y="1008754"/>
                  </a:lnTo>
                  <a:lnTo>
                    <a:pt x="48801" y="1054817"/>
                  </a:lnTo>
                  <a:lnTo>
                    <a:pt x="57915" y="1100609"/>
                  </a:lnTo>
                  <a:lnTo>
                    <a:pt x="67779" y="1146124"/>
                  </a:lnTo>
                  <a:lnTo>
                    <a:pt x="78386" y="1191355"/>
                  </a:lnTo>
                  <a:lnTo>
                    <a:pt x="89730" y="1236295"/>
                  </a:lnTo>
                  <a:lnTo>
                    <a:pt x="101803" y="1280938"/>
                  </a:lnTo>
                  <a:lnTo>
                    <a:pt x="114600" y="1325276"/>
                  </a:lnTo>
                  <a:lnTo>
                    <a:pt x="128113" y="1369303"/>
                  </a:lnTo>
                  <a:lnTo>
                    <a:pt x="142335" y="1413012"/>
                  </a:lnTo>
                  <a:lnTo>
                    <a:pt x="157260" y="1456396"/>
                  </a:lnTo>
                  <a:lnTo>
                    <a:pt x="172881" y="1499448"/>
                  </a:lnTo>
                  <a:lnTo>
                    <a:pt x="189191" y="1542162"/>
                  </a:lnTo>
                  <a:lnTo>
                    <a:pt x="206183" y="1584530"/>
                  </a:lnTo>
                  <a:lnTo>
                    <a:pt x="223851" y="1626546"/>
                  </a:lnTo>
                  <a:lnTo>
                    <a:pt x="242188" y="1668203"/>
                  </a:lnTo>
                  <a:lnTo>
                    <a:pt x="261187" y="1709494"/>
                  </a:lnTo>
                  <a:lnTo>
                    <a:pt x="280841" y="1750413"/>
                  </a:lnTo>
                  <a:lnTo>
                    <a:pt x="301143" y="1790952"/>
                  </a:lnTo>
                  <a:lnTo>
                    <a:pt x="322087" y="1831105"/>
                  </a:lnTo>
                  <a:lnTo>
                    <a:pt x="343666" y="1870865"/>
                  </a:lnTo>
                  <a:lnTo>
                    <a:pt x="365873" y="1910224"/>
                  </a:lnTo>
                  <a:lnTo>
                    <a:pt x="388701" y="1949177"/>
                  </a:lnTo>
                  <a:lnTo>
                    <a:pt x="412144" y="1987717"/>
                  </a:lnTo>
                  <a:lnTo>
                    <a:pt x="436195" y="2025836"/>
                  </a:lnTo>
                  <a:lnTo>
                    <a:pt x="460847" y="2063528"/>
                  </a:lnTo>
                  <a:lnTo>
                    <a:pt x="486093" y="2100786"/>
                  </a:lnTo>
                  <a:lnTo>
                    <a:pt x="511926" y="2137603"/>
                  </a:lnTo>
                  <a:lnTo>
                    <a:pt x="538340" y="2173972"/>
                  </a:lnTo>
                  <a:lnTo>
                    <a:pt x="565328" y="2209887"/>
                  </a:lnTo>
                  <a:lnTo>
                    <a:pt x="592883" y="2245341"/>
                  </a:lnTo>
                  <a:lnTo>
                    <a:pt x="620999" y="2280326"/>
                  </a:lnTo>
                  <a:lnTo>
                    <a:pt x="649667" y="2314837"/>
                  </a:lnTo>
                  <a:lnTo>
                    <a:pt x="678883" y="2348866"/>
                  </a:lnTo>
                  <a:lnTo>
                    <a:pt x="708639" y="2382406"/>
                  </a:lnTo>
                  <a:lnTo>
                    <a:pt x="738927" y="2415451"/>
                  </a:lnTo>
                  <a:lnTo>
                    <a:pt x="769743" y="2447993"/>
                  </a:lnTo>
                  <a:lnTo>
                    <a:pt x="801077" y="2480027"/>
                  </a:lnTo>
                  <a:lnTo>
                    <a:pt x="832925" y="2511545"/>
                  </a:lnTo>
                  <a:lnTo>
                    <a:pt x="865279" y="2542540"/>
                  </a:lnTo>
                  <a:lnTo>
                    <a:pt x="898132" y="2573005"/>
                  </a:lnTo>
                  <a:lnTo>
                    <a:pt x="931478" y="2602935"/>
                  </a:lnTo>
                  <a:lnTo>
                    <a:pt x="965309" y="2632321"/>
                  </a:lnTo>
                  <a:lnTo>
                    <a:pt x="999619" y="2661157"/>
                  </a:lnTo>
                  <a:lnTo>
                    <a:pt x="1034402" y="2689437"/>
                  </a:lnTo>
                  <a:lnTo>
                    <a:pt x="1069650" y="2717152"/>
                  </a:lnTo>
                  <a:lnTo>
                    <a:pt x="1105356" y="2744298"/>
                  </a:lnTo>
                  <a:lnTo>
                    <a:pt x="1141514" y="2770866"/>
                  </a:lnTo>
                  <a:lnTo>
                    <a:pt x="1178118" y="2796850"/>
                  </a:lnTo>
                  <a:lnTo>
                    <a:pt x="1215159" y="2822244"/>
                  </a:lnTo>
                  <a:lnTo>
                    <a:pt x="1252633" y="2847039"/>
                  </a:lnTo>
                  <a:lnTo>
                    <a:pt x="1290531" y="2871230"/>
                  </a:lnTo>
                  <a:lnTo>
                    <a:pt x="1328846" y="2894810"/>
                  </a:lnTo>
                  <a:lnTo>
                    <a:pt x="1367573" y="2917772"/>
                  </a:lnTo>
                  <a:lnTo>
                    <a:pt x="1406705" y="2940109"/>
                  </a:lnTo>
                  <a:lnTo>
                    <a:pt x="1446234" y="2961814"/>
                  </a:lnTo>
                  <a:lnTo>
                    <a:pt x="1486154" y="2982880"/>
                  </a:lnTo>
                  <a:lnTo>
                    <a:pt x="1526458" y="3003301"/>
                  </a:lnTo>
                  <a:lnTo>
                    <a:pt x="1567139" y="3023070"/>
                  </a:lnTo>
                  <a:lnTo>
                    <a:pt x="1608190" y="3042179"/>
                  </a:lnTo>
                  <a:lnTo>
                    <a:pt x="1649606" y="3060623"/>
                  </a:lnTo>
                  <a:lnTo>
                    <a:pt x="1691378" y="3078394"/>
                  </a:lnTo>
                  <a:lnTo>
                    <a:pt x="1733500" y="3095486"/>
                  </a:lnTo>
                  <a:lnTo>
                    <a:pt x="1775966" y="3111891"/>
                  </a:lnTo>
                  <a:lnTo>
                    <a:pt x="1818768" y="3127603"/>
                  </a:lnTo>
                  <a:lnTo>
                    <a:pt x="1861901" y="3142615"/>
                  </a:lnTo>
                  <a:lnTo>
                    <a:pt x="1905356" y="3156921"/>
                  </a:lnTo>
                  <a:lnTo>
                    <a:pt x="1949127" y="3170512"/>
                  </a:lnTo>
                  <a:lnTo>
                    <a:pt x="1993208" y="3183384"/>
                  </a:lnTo>
                  <a:lnTo>
                    <a:pt x="2037592" y="3195528"/>
                  </a:lnTo>
                  <a:lnTo>
                    <a:pt x="2082271" y="3206938"/>
                  </a:lnTo>
                  <a:lnTo>
                    <a:pt x="2127240" y="3217607"/>
                  </a:lnTo>
                  <a:lnTo>
                    <a:pt x="2172491" y="3227528"/>
                  </a:lnTo>
                  <a:lnTo>
                    <a:pt x="2218018" y="3236695"/>
                  </a:lnTo>
                  <a:lnTo>
                    <a:pt x="2263813" y="3245101"/>
                  </a:lnTo>
                  <a:lnTo>
                    <a:pt x="2309870" y="3252738"/>
                  </a:lnTo>
                  <a:lnTo>
                    <a:pt x="2356183" y="3259600"/>
                  </a:lnTo>
                  <a:lnTo>
                    <a:pt x="2402744" y="3265681"/>
                  </a:lnTo>
                  <a:lnTo>
                    <a:pt x="2449547" y="3270973"/>
                  </a:lnTo>
                  <a:lnTo>
                    <a:pt x="2496584" y="3275469"/>
                  </a:lnTo>
                  <a:lnTo>
                    <a:pt x="2543850" y="3279164"/>
                  </a:lnTo>
                  <a:lnTo>
                    <a:pt x="2591337" y="3282049"/>
                  </a:lnTo>
                  <a:lnTo>
                    <a:pt x="2639039" y="3284118"/>
                  </a:lnTo>
                  <a:lnTo>
                    <a:pt x="2686948" y="3285365"/>
                  </a:lnTo>
                  <a:lnTo>
                    <a:pt x="2735059" y="3285782"/>
                  </a:lnTo>
                </a:path>
              </a:pathLst>
            </a:custGeom>
            <a:ln w="76200">
              <a:solidFill>
                <a:srgbClr val="C7C8CA"/>
              </a:solidFill>
            </a:ln>
          </p:spPr>
          <p:txBody>
            <a:bodyPr wrap="square" lIns="0" tIns="0" rIns="0" bIns="0" rtlCol="0"/>
            <a:lstStyle/>
            <a:p>
              <a:endParaRPr/>
            </a:p>
          </p:txBody>
        </p:sp>
      </p:grpSp>
      <p:sp>
        <p:nvSpPr>
          <p:cNvPr id="35" name="object 35"/>
          <p:cNvSpPr txBox="1"/>
          <p:nvPr/>
        </p:nvSpPr>
        <p:spPr>
          <a:xfrm>
            <a:off x="312085" y="6735854"/>
            <a:ext cx="6795134" cy="3816429"/>
          </a:xfrm>
          <a:prstGeom prst="rect">
            <a:avLst/>
          </a:prstGeom>
        </p:spPr>
        <p:txBody>
          <a:bodyPr vert="horz" wrap="square" lIns="0" tIns="12700" rIns="0" bIns="0" rtlCol="0">
            <a:spAutoFit/>
          </a:bodyPr>
          <a:lstStyle/>
          <a:p>
            <a:pPr marL="1125220">
              <a:lnSpc>
                <a:spcPct val="100000"/>
              </a:lnSpc>
              <a:spcBef>
                <a:spcPts val="100"/>
              </a:spcBef>
            </a:pPr>
            <a:r>
              <a:rPr sz="1400" b="1" dirty="0">
                <a:solidFill>
                  <a:srgbClr val="7097C7"/>
                </a:solidFill>
                <a:latin typeface="Futura"/>
                <a:cs typeface="Futura"/>
              </a:rPr>
              <a:t>INGREDIENT</a:t>
            </a:r>
            <a:r>
              <a:rPr lang="nl-NL" sz="1400" b="1" dirty="0">
                <a:solidFill>
                  <a:srgbClr val="7097C7"/>
                </a:solidFill>
                <a:latin typeface="Futura"/>
                <a:cs typeface="Futura"/>
              </a:rPr>
              <a:t>EN</a:t>
            </a:r>
            <a:endParaRPr sz="1400" dirty="0">
              <a:solidFill>
                <a:srgbClr val="7097C7"/>
              </a:solidFill>
              <a:latin typeface="Futura"/>
              <a:cs typeface="Futura"/>
            </a:endParaRPr>
          </a:p>
          <a:p>
            <a:pPr marL="158750" marR="3458845" algn="just">
              <a:lnSpc>
                <a:spcPct val="100000"/>
              </a:lnSpc>
              <a:spcBef>
                <a:spcPts val="1420"/>
              </a:spcBef>
            </a:pPr>
            <a:r>
              <a:rPr lang="nl-NL" sz="1300" spc="-5" dirty="0" err="1">
                <a:solidFill>
                  <a:srgbClr val="231F20"/>
                </a:solidFill>
                <a:latin typeface="Futura-Medium"/>
                <a:cs typeface="Futura-Medium"/>
              </a:rPr>
              <a:t>Serenoa</a:t>
            </a:r>
            <a:r>
              <a:rPr lang="nl-NL" sz="1300" spc="-5" dirty="0">
                <a:solidFill>
                  <a:srgbClr val="231F20"/>
                </a:solidFill>
                <a:latin typeface="Futura-Medium"/>
                <a:cs typeface="Futura-Medium"/>
              </a:rPr>
              <a:t> (</a:t>
            </a:r>
            <a:r>
              <a:rPr lang="nl-NL" sz="1300" spc="-5" dirty="0" err="1">
                <a:solidFill>
                  <a:srgbClr val="231F20"/>
                </a:solidFill>
                <a:latin typeface="Futura-Medium"/>
                <a:cs typeface="Futura-Medium"/>
              </a:rPr>
              <a:t>Serenoa</a:t>
            </a:r>
            <a:r>
              <a:rPr lang="nl-NL" sz="1300" spc="-5" dirty="0">
                <a:solidFill>
                  <a:srgbClr val="231F20"/>
                </a:solidFill>
                <a:latin typeface="Futura-Medium"/>
                <a:cs typeface="Futura-Medium"/>
              </a:rPr>
              <a:t> </a:t>
            </a:r>
            <a:r>
              <a:rPr lang="nl-NL" sz="1300" spc="-5" dirty="0" err="1">
                <a:solidFill>
                  <a:srgbClr val="231F20"/>
                </a:solidFill>
                <a:latin typeface="Futura-Medium"/>
                <a:cs typeface="Futura-Medium"/>
              </a:rPr>
              <a:t>repens</a:t>
            </a:r>
            <a:r>
              <a:rPr lang="nl-NL" sz="1300" spc="-5" dirty="0">
                <a:solidFill>
                  <a:srgbClr val="231F20"/>
                </a:solidFill>
                <a:latin typeface="Futura-Medium"/>
                <a:cs typeface="Futura-Medium"/>
              </a:rPr>
              <a:t> fruit) </a:t>
            </a:r>
            <a:r>
              <a:rPr lang="nl-NL" sz="1300" spc="-5" dirty="0" err="1">
                <a:solidFill>
                  <a:srgbClr val="231F20"/>
                </a:solidFill>
                <a:latin typeface="Futura-Medium"/>
                <a:cs typeface="Futura-Medium"/>
              </a:rPr>
              <a:t>liposterolextract</a:t>
            </a:r>
            <a:r>
              <a:rPr lang="nl-NL" sz="1300" spc="-5" dirty="0">
                <a:solidFill>
                  <a:srgbClr val="231F20"/>
                </a:solidFill>
                <a:latin typeface="Futura-Medium"/>
                <a:cs typeface="Futura-Medium"/>
              </a:rPr>
              <a:t> (totaal vetzuren 85-95%). Shell: gelatine, glycerol, titaniumdioxide, geel ijzeroxide</a:t>
            </a:r>
          </a:p>
          <a:p>
            <a:pPr marL="158750" marR="3458845" algn="just">
              <a:lnSpc>
                <a:spcPct val="100000"/>
              </a:lnSpc>
              <a:spcBef>
                <a:spcPts val="1420"/>
              </a:spcBef>
            </a:pPr>
            <a:endParaRPr lang="nl-NL" sz="800" spc="-5" dirty="0">
              <a:solidFill>
                <a:srgbClr val="231F20"/>
              </a:solidFill>
              <a:latin typeface="Futura-Medium"/>
              <a:cs typeface="Futura-Medium"/>
            </a:endParaRPr>
          </a:p>
          <a:p>
            <a:pPr marL="23495" marR="15875" algn="just">
              <a:lnSpc>
                <a:spcPct val="100000"/>
              </a:lnSpc>
              <a:spcBef>
                <a:spcPts val="1300"/>
              </a:spcBef>
            </a:pPr>
            <a:r>
              <a:rPr lang="nl-NL" sz="1300" dirty="0">
                <a:solidFill>
                  <a:srgbClr val="231F20"/>
                </a:solidFill>
                <a:latin typeface="Futura-Medium"/>
                <a:cs typeface="Futura-Medium"/>
              </a:rPr>
              <a:t>1 parel per dag op een volle maag. Het wordt niet aanbevolen voor gebruik bij vrouwen in de vruchtbare leeftijd en bij </a:t>
            </a:r>
            <a:r>
              <a:rPr lang="nl-NL" sz="1300" dirty="0" err="1">
                <a:solidFill>
                  <a:srgbClr val="231F20"/>
                </a:solidFill>
                <a:latin typeface="Futura-Medium"/>
                <a:cs typeface="Futura-Medium"/>
              </a:rPr>
              <a:t>prepuberale</a:t>
            </a:r>
            <a:r>
              <a:rPr lang="nl-NL" sz="1300" dirty="0">
                <a:solidFill>
                  <a:srgbClr val="231F20"/>
                </a:solidFill>
                <a:latin typeface="Futura-Medium"/>
                <a:cs typeface="Futura-Medium"/>
              </a:rPr>
              <a:t> personen van beide geslachten. Bewaren op een koele, droge plaats uit de buurt van licht</a:t>
            </a:r>
            <a:r>
              <a:rPr sz="1300" dirty="0">
                <a:solidFill>
                  <a:srgbClr val="231F20"/>
                </a:solidFill>
                <a:latin typeface="Futura-Medium"/>
                <a:cs typeface="Futura-Medium"/>
              </a:rPr>
              <a:t>.</a:t>
            </a:r>
            <a:endParaRPr sz="1300" dirty="0">
              <a:latin typeface="Futura-Medium"/>
              <a:cs typeface="Futura-Medium"/>
            </a:endParaRPr>
          </a:p>
          <a:p>
            <a:pPr>
              <a:lnSpc>
                <a:spcPct val="100000"/>
              </a:lnSpc>
              <a:spcBef>
                <a:spcPts val="20"/>
              </a:spcBef>
            </a:pPr>
            <a:endParaRPr sz="2300" dirty="0">
              <a:latin typeface="Futura-Medium"/>
              <a:cs typeface="Futura-Medium"/>
            </a:endParaRPr>
          </a:p>
          <a:p>
            <a:pPr marL="12700" algn="just">
              <a:lnSpc>
                <a:spcPct val="100000"/>
              </a:lnSpc>
              <a:spcBef>
                <a:spcPts val="5"/>
              </a:spcBef>
            </a:pPr>
            <a:r>
              <a:rPr lang="nl-NL" sz="1200" b="1" dirty="0">
                <a:solidFill>
                  <a:srgbClr val="7097C7"/>
                </a:solidFill>
                <a:latin typeface="Futura"/>
                <a:cs typeface="Futura"/>
              </a:rPr>
              <a:t>BIJWERKINGEN</a:t>
            </a:r>
            <a:endParaRPr lang="nl-NL" sz="1300" spc="-5" dirty="0">
              <a:solidFill>
                <a:srgbClr val="7097C7"/>
              </a:solidFill>
              <a:latin typeface="Futura-Medium"/>
              <a:cs typeface="Futura-Medium"/>
            </a:endParaRPr>
          </a:p>
          <a:p>
            <a:pPr marL="12700" algn="just">
              <a:lnSpc>
                <a:spcPct val="100000"/>
              </a:lnSpc>
              <a:spcBef>
                <a:spcPts val="5"/>
              </a:spcBef>
            </a:pPr>
            <a:endParaRPr lang="nl-NL" sz="1300" spc="-5" dirty="0">
              <a:solidFill>
                <a:srgbClr val="231F20"/>
              </a:solidFill>
              <a:latin typeface="Futura-Medium"/>
              <a:cs typeface="Futura-Medium"/>
            </a:endParaRPr>
          </a:p>
          <a:p>
            <a:pPr marL="12700" algn="just">
              <a:lnSpc>
                <a:spcPct val="100000"/>
              </a:lnSpc>
              <a:spcBef>
                <a:spcPts val="5"/>
              </a:spcBef>
            </a:pPr>
            <a:r>
              <a:rPr lang="nl-NL" sz="1300" spc="-5" dirty="0">
                <a:solidFill>
                  <a:srgbClr val="231F20"/>
                </a:solidFill>
                <a:latin typeface="Futura-Medium"/>
                <a:cs typeface="Futura-Medium"/>
              </a:rPr>
              <a:t>La </a:t>
            </a:r>
            <a:r>
              <a:rPr lang="nl-NL" sz="1300" spc="-5" dirty="0" err="1">
                <a:solidFill>
                  <a:srgbClr val="231F20"/>
                </a:solidFill>
                <a:latin typeface="Futura-Medium"/>
                <a:cs typeface="Futura-Medium"/>
              </a:rPr>
              <a:t>serenoa</a:t>
            </a:r>
            <a:r>
              <a:rPr lang="nl-NL" sz="1300" spc="-5" dirty="0">
                <a:solidFill>
                  <a:srgbClr val="231F20"/>
                </a:solidFill>
                <a:latin typeface="Futura-Medium"/>
                <a:cs typeface="Futura-Medium"/>
              </a:rPr>
              <a:t> is draaglijker dan synthetische drugs. Bijwerkingen zijn namelijk over het algemeen zeldzaam en in ieder geval mild. Soms kan misselijkheid optreden, vooral wanneer het wordt ingenomen op een lege maag of episodes van buikpijn en maagpijn gedurende ongeveer een half uur na inname.</a:t>
            </a:r>
            <a:endParaRPr sz="1300" dirty="0">
              <a:latin typeface="Futura-Medium"/>
              <a:cs typeface="Futura-Medium"/>
            </a:endParaRPr>
          </a:p>
        </p:txBody>
      </p:sp>
      <p:sp>
        <p:nvSpPr>
          <p:cNvPr id="32" name="object 32"/>
          <p:cNvSpPr/>
          <p:nvPr/>
        </p:nvSpPr>
        <p:spPr>
          <a:xfrm>
            <a:off x="497713" y="6844437"/>
            <a:ext cx="645200" cy="45719"/>
          </a:xfrm>
          <a:custGeom>
            <a:avLst/>
            <a:gdLst/>
            <a:ahLst/>
            <a:cxnLst/>
            <a:rect l="l" t="t" r="r" b="b"/>
            <a:pathLst>
              <a:path w="888365">
                <a:moveTo>
                  <a:pt x="0" y="0"/>
                </a:moveTo>
                <a:lnTo>
                  <a:pt x="887996" y="0"/>
                </a:lnTo>
              </a:path>
            </a:pathLst>
          </a:custGeom>
          <a:ln w="38100">
            <a:solidFill>
              <a:srgbClr val="7097C7"/>
            </a:solidFill>
          </a:ln>
        </p:spPr>
        <p:txBody>
          <a:bodyPr wrap="square" lIns="0" tIns="0" rIns="0" bIns="0" rtlCol="0"/>
          <a:lstStyle/>
          <a:p>
            <a:endParaRPr/>
          </a:p>
        </p:txBody>
      </p:sp>
      <p:sp>
        <p:nvSpPr>
          <p:cNvPr id="31" name="object 31"/>
          <p:cNvSpPr/>
          <p:nvPr/>
        </p:nvSpPr>
        <p:spPr>
          <a:xfrm flipV="1">
            <a:off x="3133050" y="6807607"/>
            <a:ext cx="645200" cy="45719"/>
          </a:xfrm>
          <a:custGeom>
            <a:avLst/>
            <a:gdLst/>
            <a:ahLst/>
            <a:cxnLst/>
            <a:rect l="l" t="t" r="r" b="b"/>
            <a:pathLst>
              <a:path w="888364">
                <a:moveTo>
                  <a:pt x="0" y="0"/>
                </a:moveTo>
                <a:lnTo>
                  <a:pt x="887996" y="0"/>
                </a:lnTo>
              </a:path>
            </a:pathLst>
          </a:custGeom>
          <a:ln w="38100">
            <a:solidFill>
              <a:srgbClr val="7097C7"/>
            </a:solidFill>
          </a:ln>
        </p:spPr>
        <p:txBody>
          <a:bodyPr wrap="square" lIns="0" tIns="0" rIns="0" bIns="0" rtlCol="0"/>
          <a:lstStyle/>
          <a:p>
            <a:endParaRPr/>
          </a:p>
        </p:txBody>
      </p:sp>
      <p:sp>
        <p:nvSpPr>
          <p:cNvPr id="33" name="object 33"/>
          <p:cNvSpPr/>
          <p:nvPr/>
        </p:nvSpPr>
        <p:spPr>
          <a:xfrm>
            <a:off x="5039137" y="8213373"/>
            <a:ext cx="2068082" cy="45719"/>
          </a:xfrm>
          <a:custGeom>
            <a:avLst/>
            <a:gdLst/>
            <a:ahLst/>
            <a:cxnLst/>
            <a:rect l="l" t="t" r="r" b="b"/>
            <a:pathLst>
              <a:path w="2626359">
                <a:moveTo>
                  <a:pt x="0" y="0"/>
                </a:moveTo>
                <a:lnTo>
                  <a:pt x="2626194" y="0"/>
                </a:lnTo>
              </a:path>
            </a:pathLst>
          </a:custGeom>
          <a:ln w="38100">
            <a:solidFill>
              <a:srgbClr val="7097C7"/>
            </a:solidFill>
          </a:ln>
        </p:spPr>
        <p:txBody>
          <a:bodyPr wrap="square" lIns="0" tIns="0" rIns="0" bIns="0" rtlCol="0"/>
          <a:lstStyle/>
          <a:p>
            <a:endParaRPr/>
          </a:p>
        </p:txBody>
      </p:sp>
      <p:sp>
        <p:nvSpPr>
          <p:cNvPr id="36" name="object 36"/>
          <p:cNvSpPr/>
          <p:nvPr/>
        </p:nvSpPr>
        <p:spPr>
          <a:xfrm>
            <a:off x="2001029" y="9461500"/>
            <a:ext cx="5039995" cy="0"/>
          </a:xfrm>
          <a:custGeom>
            <a:avLst/>
            <a:gdLst/>
            <a:ahLst/>
            <a:cxnLst/>
            <a:rect l="l" t="t" r="r" b="b"/>
            <a:pathLst>
              <a:path w="5039995">
                <a:moveTo>
                  <a:pt x="0" y="0"/>
                </a:moveTo>
                <a:lnTo>
                  <a:pt x="5039995" y="0"/>
                </a:lnTo>
              </a:path>
            </a:pathLst>
          </a:custGeom>
          <a:ln w="38100">
            <a:solidFill>
              <a:srgbClr val="7097C7"/>
            </a:solidFill>
          </a:ln>
        </p:spPr>
        <p:txBody>
          <a:bodyPr wrap="square" lIns="0" tIns="0" rIns="0" bIns="0" rtlCol="0"/>
          <a:lstStyle/>
          <a:p>
            <a:endParaRPr/>
          </a:p>
        </p:txBody>
      </p:sp>
      <p:sp>
        <p:nvSpPr>
          <p:cNvPr id="37" name="bg object 17">
            <a:extLst>
              <a:ext uri="{FF2B5EF4-FFF2-40B4-BE49-F238E27FC236}">
                <a16:creationId xmlns:a16="http://schemas.microsoft.com/office/drawing/2014/main" id="{6D2E1420-BD99-8948-A1B0-AD22C46B4D1E}"/>
              </a:ext>
            </a:extLst>
          </p:cNvPr>
          <p:cNvSpPr/>
          <p:nvPr/>
        </p:nvSpPr>
        <p:spPr>
          <a:xfrm>
            <a:off x="394052" y="8190514"/>
            <a:ext cx="2080210" cy="45719"/>
          </a:xfrm>
          <a:custGeom>
            <a:avLst/>
            <a:gdLst/>
            <a:ahLst/>
            <a:cxnLst/>
            <a:rect l="l" t="t" r="r" b="b"/>
            <a:pathLst>
              <a:path w="2626360">
                <a:moveTo>
                  <a:pt x="0" y="0"/>
                </a:moveTo>
                <a:lnTo>
                  <a:pt x="2626194" y="0"/>
                </a:lnTo>
              </a:path>
            </a:pathLst>
          </a:custGeom>
          <a:ln w="38100">
            <a:solidFill>
              <a:srgbClr val="7097C7"/>
            </a:solidFill>
          </a:ln>
        </p:spPr>
        <p:txBody>
          <a:bodyPr wrap="square" lIns="0" tIns="0" rIns="0" bIns="0" rtlCol="0"/>
          <a:lstStyle/>
          <a:p>
            <a:endParaRPr/>
          </a:p>
        </p:txBody>
      </p:sp>
      <p:sp>
        <p:nvSpPr>
          <p:cNvPr id="40" name="Tekstvak 39">
            <a:extLst>
              <a:ext uri="{FF2B5EF4-FFF2-40B4-BE49-F238E27FC236}">
                <a16:creationId xmlns:a16="http://schemas.microsoft.com/office/drawing/2014/main" id="{36832C12-D20E-BD47-8831-F7E480183777}"/>
              </a:ext>
            </a:extLst>
          </p:cNvPr>
          <p:cNvSpPr txBox="1"/>
          <p:nvPr/>
        </p:nvSpPr>
        <p:spPr>
          <a:xfrm>
            <a:off x="2508922" y="8057399"/>
            <a:ext cx="2495555" cy="307777"/>
          </a:xfrm>
          <a:prstGeom prst="rect">
            <a:avLst/>
          </a:prstGeom>
          <a:noFill/>
        </p:spPr>
        <p:txBody>
          <a:bodyPr wrap="none" rtlCol="0">
            <a:spAutoFit/>
          </a:bodyPr>
          <a:lstStyle/>
          <a:p>
            <a:r>
              <a:rPr lang="en-US" sz="1400" b="1" dirty="0">
                <a:solidFill>
                  <a:srgbClr val="7097C7"/>
                </a:solidFill>
                <a:latin typeface="Futura" panose="020B0602020204020303" pitchFamily="34" charset="-79"/>
                <a:cs typeface="Futura" panose="020B0602020204020303" pitchFamily="34" charset="-79"/>
              </a:rPr>
              <a:t>GEBRUIKSAANWIJZING</a:t>
            </a:r>
          </a:p>
        </p:txBody>
      </p:sp>
      <p:graphicFrame>
        <p:nvGraphicFramePr>
          <p:cNvPr id="34" name="object 34"/>
          <p:cNvGraphicFramePr>
            <a:graphicFrameLocks noGrp="1"/>
          </p:cNvGraphicFramePr>
          <p:nvPr>
            <p:extLst>
              <p:ext uri="{D42A27DB-BD31-4B8C-83A1-F6EECF244321}">
                <p14:modId xmlns:p14="http://schemas.microsoft.com/office/powerpoint/2010/main" val="660357388"/>
              </p:ext>
            </p:extLst>
          </p:nvPr>
        </p:nvGraphicFramePr>
        <p:xfrm>
          <a:off x="4194098" y="6749770"/>
          <a:ext cx="2857499" cy="795655"/>
        </p:xfrm>
        <a:graphic>
          <a:graphicData uri="http://schemas.openxmlformats.org/drawingml/2006/table">
            <a:tbl>
              <a:tblPr firstRow="1" bandRow="1">
                <a:tableStyleId>{2D5ABB26-0587-4C30-8999-92F81FD0307C}</a:tableStyleId>
              </a:tblPr>
              <a:tblGrid>
                <a:gridCol w="1715135">
                  <a:extLst>
                    <a:ext uri="{9D8B030D-6E8A-4147-A177-3AD203B41FA5}">
                      <a16:colId xmlns:a16="http://schemas.microsoft.com/office/drawing/2014/main" val="20000"/>
                    </a:ext>
                  </a:extLst>
                </a:gridCol>
                <a:gridCol w="1142364">
                  <a:extLst>
                    <a:ext uri="{9D8B030D-6E8A-4147-A177-3AD203B41FA5}">
                      <a16:colId xmlns:a16="http://schemas.microsoft.com/office/drawing/2014/main" val="20001"/>
                    </a:ext>
                  </a:extLst>
                </a:gridCol>
              </a:tblGrid>
              <a:tr h="295275">
                <a:tc gridSpan="2">
                  <a:txBody>
                    <a:bodyPr/>
                    <a:lstStyle/>
                    <a:p>
                      <a:pPr marL="80010">
                        <a:lnSpc>
                          <a:spcPct val="100000"/>
                        </a:lnSpc>
                        <a:spcBef>
                          <a:spcPts val="595"/>
                        </a:spcBef>
                      </a:pPr>
                      <a:r>
                        <a:rPr lang="nl-NL" sz="1000" b="1" spc="-30" dirty="0">
                          <a:solidFill>
                            <a:srgbClr val="7097C7"/>
                          </a:solidFill>
                          <a:latin typeface="Futura"/>
                          <a:cs typeface="Futura"/>
                        </a:rPr>
                        <a:t>GEMIDDELDE INHOUD PER PAREL</a:t>
                      </a:r>
                      <a:endParaRPr sz="1000" dirty="0">
                        <a:solidFill>
                          <a:srgbClr val="7097C7"/>
                        </a:solidFill>
                        <a:latin typeface="Futura"/>
                        <a:cs typeface="Futura"/>
                      </a:endParaRPr>
                    </a:p>
                  </a:txBody>
                  <a:tcPr marL="0" marR="0" marT="755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a:p>
                  </a:txBody>
                  <a:tcPr marL="0" marR="0" marT="0" marB="0"/>
                </a:tc>
                <a:extLst>
                  <a:ext uri="{0D108BD9-81ED-4DB2-BD59-A6C34878D82A}">
                    <a16:rowId xmlns:a16="http://schemas.microsoft.com/office/drawing/2014/main" val="10000"/>
                  </a:ext>
                </a:extLst>
              </a:tr>
              <a:tr h="500380">
                <a:tc>
                  <a:txBody>
                    <a:bodyPr/>
                    <a:lstStyle/>
                    <a:p>
                      <a:pPr marL="80010">
                        <a:lnSpc>
                          <a:spcPct val="100000"/>
                        </a:lnSpc>
                        <a:spcBef>
                          <a:spcPts val="509"/>
                        </a:spcBef>
                      </a:pPr>
                      <a:r>
                        <a:rPr sz="1000" b="1" dirty="0">
                          <a:solidFill>
                            <a:srgbClr val="231F20"/>
                          </a:solidFill>
                          <a:latin typeface="Futura"/>
                          <a:cs typeface="Futura"/>
                        </a:rPr>
                        <a:t>Serenoa</a:t>
                      </a:r>
                      <a:r>
                        <a:rPr sz="1000" b="1" spc="-45" dirty="0">
                          <a:solidFill>
                            <a:srgbClr val="231F20"/>
                          </a:solidFill>
                          <a:latin typeface="Futura"/>
                          <a:cs typeface="Futura"/>
                        </a:rPr>
                        <a:t> </a:t>
                      </a:r>
                      <a:r>
                        <a:rPr sz="1000" b="1" spc="-5" dirty="0">
                          <a:solidFill>
                            <a:srgbClr val="231F20"/>
                          </a:solidFill>
                          <a:latin typeface="Futura"/>
                          <a:cs typeface="Futura"/>
                        </a:rPr>
                        <a:t>Repens</a:t>
                      </a:r>
                      <a:endParaRPr sz="1000" dirty="0">
                        <a:latin typeface="Futura"/>
                        <a:cs typeface="Futura"/>
                      </a:endParaRPr>
                    </a:p>
                    <a:p>
                      <a:pPr marL="80010">
                        <a:lnSpc>
                          <a:spcPct val="100000"/>
                        </a:lnSpc>
                      </a:pPr>
                      <a:r>
                        <a:rPr sz="1000" spc="-5" dirty="0">
                          <a:solidFill>
                            <a:srgbClr val="231F20"/>
                          </a:solidFill>
                          <a:latin typeface="Futura-Medium"/>
                          <a:cs typeface="Futura-Medium"/>
                        </a:rPr>
                        <a:t>(</a:t>
                      </a:r>
                      <a:r>
                        <a:rPr lang="nl-NL" sz="1000" spc="-5" dirty="0">
                          <a:solidFill>
                            <a:srgbClr val="231F20"/>
                          </a:solidFill>
                          <a:latin typeface="Futura-Medium"/>
                          <a:cs typeface="Futura-Medium"/>
                        </a:rPr>
                        <a:t>olieachtig extract</a:t>
                      </a:r>
                      <a:r>
                        <a:rPr sz="1000" spc="-25" dirty="0">
                          <a:solidFill>
                            <a:srgbClr val="231F20"/>
                          </a:solidFill>
                          <a:latin typeface="Futura-Medium"/>
                          <a:cs typeface="Futura-Medium"/>
                        </a:rPr>
                        <a:t> </a:t>
                      </a:r>
                      <a:r>
                        <a:rPr sz="1000" spc="-5" dirty="0">
                          <a:solidFill>
                            <a:srgbClr val="231F20"/>
                          </a:solidFill>
                          <a:latin typeface="Futura-Medium"/>
                          <a:cs typeface="Futura-Medium"/>
                        </a:rPr>
                        <a:t>85-95%)</a:t>
                      </a:r>
                      <a:endParaRPr sz="1000" dirty="0">
                        <a:latin typeface="Futura-Medium"/>
                        <a:cs typeface="Futura-Medium"/>
                      </a:endParaRPr>
                    </a:p>
                  </a:txBody>
                  <a:tcPr marL="0" marR="0" marT="6476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479425">
                        <a:lnSpc>
                          <a:spcPct val="100000"/>
                        </a:lnSpc>
                        <a:spcBef>
                          <a:spcPts val="635"/>
                        </a:spcBef>
                      </a:pPr>
                      <a:r>
                        <a:rPr sz="1000" b="1" dirty="0">
                          <a:solidFill>
                            <a:srgbClr val="231F20"/>
                          </a:solidFill>
                          <a:latin typeface="Futura"/>
                          <a:cs typeface="Futura"/>
                        </a:rPr>
                        <a:t>320</a:t>
                      </a:r>
                      <a:r>
                        <a:rPr sz="1000" b="1" spc="-55" dirty="0">
                          <a:solidFill>
                            <a:srgbClr val="231F20"/>
                          </a:solidFill>
                          <a:latin typeface="Futura"/>
                          <a:cs typeface="Futura"/>
                        </a:rPr>
                        <a:t> </a:t>
                      </a:r>
                      <a:r>
                        <a:rPr sz="1000" b="1" dirty="0">
                          <a:solidFill>
                            <a:srgbClr val="231F20"/>
                          </a:solidFill>
                          <a:latin typeface="Futura"/>
                          <a:cs typeface="Futura"/>
                        </a:rPr>
                        <a:t>mg</a:t>
                      </a:r>
                      <a:endParaRPr sz="1000" dirty="0">
                        <a:latin typeface="Futura"/>
                        <a:cs typeface="Futura"/>
                      </a:endParaRPr>
                    </a:p>
                  </a:txBody>
                  <a:tcPr marL="0" marR="0" marT="8064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39" name="Afbeelding 38" descr="Afbeelding met tekst&#10;&#10;Automatisch gegenereerde beschrijving">
            <a:extLst>
              <a:ext uri="{FF2B5EF4-FFF2-40B4-BE49-F238E27FC236}">
                <a16:creationId xmlns:a16="http://schemas.microsoft.com/office/drawing/2014/main" id="{CAA59045-017E-BD45-879E-6BEFD109CF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842" y="3239258"/>
            <a:ext cx="2277100" cy="22679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898452" y="9481794"/>
            <a:ext cx="898598" cy="166712"/>
          </a:xfrm>
          <a:prstGeom prst="rect">
            <a:avLst/>
          </a:prstGeom>
        </p:spPr>
        <p:txBody>
          <a:bodyPr vert="horz" wrap="square" lIns="0" tIns="12700" rIns="0" bIns="0" rtlCol="0">
            <a:spAutoFit/>
          </a:bodyPr>
          <a:lstStyle/>
          <a:p>
            <a:pPr marL="12700">
              <a:lnSpc>
                <a:spcPct val="100000"/>
              </a:lnSpc>
              <a:spcBef>
                <a:spcPts val="100"/>
              </a:spcBef>
            </a:pPr>
            <a:r>
              <a:rPr sz="1000" b="1" dirty="0">
                <a:solidFill>
                  <a:srgbClr val="7097C7"/>
                </a:solidFill>
                <a:latin typeface="Futura"/>
                <a:cs typeface="Futura"/>
              </a:rPr>
              <a:t>COD</a:t>
            </a:r>
            <a:r>
              <a:rPr lang="nl-NL" sz="1000" b="1" dirty="0">
                <a:solidFill>
                  <a:srgbClr val="7097C7"/>
                </a:solidFill>
                <a:latin typeface="Futura"/>
                <a:cs typeface="Futura"/>
              </a:rPr>
              <a:t>E </a:t>
            </a:r>
            <a:r>
              <a:rPr sz="1000" b="1" spc="-70" dirty="0">
                <a:solidFill>
                  <a:srgbClr val="7097C7"/>
                </a:solidFill>
                <a:latin typeface="Futura"/>
                <a:cs typeface="Futura"/>
              </a:rPr>
              <a:t> </a:t>
            </a:r>
            <a:r>
              <a:rPr sz="1000" b="1" dirty="0">
                <a:solidFill>
                  <a:srgbClr val="7097C7"/>
                </a:solidFill>
                <a:latin typeface="Futura"/>
                <a:cs typeface="Futura"/>
              </a:rPr>
              <a:t>EAN</a:t>
            </a:r>
            <a:endParaRPr sz="1000" dirty="0">
              <a:solidFill>
                <a:srgbClr val="7097C7"/>
              </a:solidFill>
              <a:latin typeface="Futura"/>
              <a:cs typeface="Futura"/>
            </a:endParaRPr>
          </a:p>
        </p:txBody>
      </p:sp>
      <p:pic>
        <p:nvPicPr>
          <p:cNvPr id="11" name="object 11"/>
          <p:cNvPicPr/>
          <p:nvPr/>
        </p:nvPicPr>
        <p:blipFill>
          <a:blip r:embed="rId3" cstate="print"/>
          <a:stretch>
            <a:fillRect/>
          </a:stretch>
        </p:blipFill>
        <p:spPr>
          <a:xfrm>
            <a:off x="531000" y="9719386"/>
            <a:ext cx="1439999" cy="503999"/>
          </a:xfrm>
          <a:prstGeom prst="rect">
            <a:avLst/>
          </a:prstGeom>
        </p:spPr>
      </p:pic>
      <p:sp>
        <p:nvSpPr>
          <p:cNvPr id="12" name="object 12"/>
          <p:cNvSpPr txBox="1"/>
          <p:nvPr/>
        </p:nvSpPr>
        <p:spPr>
          <a:xfrm>
            <a:off x="2101850" y="9418983"/>
            <a:ext cx="898598" cy="600805"/>
          </a:xfrm>
          <a:prstGeom prst="rect">
            <a:avLst/>
          </a:prstGeom>
        </p:spPr>
        <p:txBody>
          <a:bodyPr vert="horz" wrap="square" lIns="0" tIns="102235" rIns="0" bIns="0" rtlCol="0">
            <a:spAutoFit/>
          </a:bodyPr>
          <a:lstStyle/>
          <a:p>
            <a:pPr marL="12700">
              <a:lnSpc>
                <a:spcPct val="100000"/>
              </a:lnSpc>
              <a:spcBef>
                <a:spcPts val="805"/>
              </a:spcBef>
            </a:pPr>
            <a:r>
              <a:rPr lang="nl-NL" sz="1000" b="1" spc="-5" dirty="0">
                <a:solidFill>
                  <a:srgbClr val="7097C7"/>
                </a:solidFill>
                <a:latin typeface="Futura"/>
                <a:cs typeface="Futura"/>
              </a:rPr>
              <a:t>QTY</a:t>
            </a:r>
            <a:endParaRPr sz="1000" dirty="0">
              <a:solidFill>
                <a:srgbClr val="7097C7"/>
              </a:solidFill>
              <a:latin typeface="Futura"/>
              <a:cs typeface="Futura"/>
            </a:endParaRPr>
          </a:p>
          <a:p>
            <a:pPr marL="38100">
              <a:lnSpc>
                <a:spcPct val="100000"/>
              </a:lnSpc>
              <a:spcBef>
                <a:spcPts val="985"/>
              </a:spcBef>
            </a:pPr>
            <a:r>
              <a:rPr sz="1400" b="1" dirty="0">
                <a:latin typeface="Futura"/>
                <a:cs typeface="Futura"/>
              </a:rPr>
              <a:t>30</a:t>
            </a:r>
            <a:r>
              <a:rPr sz="1400" b="1" spc="-45" dirty="0">
                <a:latin typeface="Futura"/>
                <a:cs typeface="Futura"/>
              </a:rPr>
              <a:t> </a:t>
            </a:r>
            <a:r>
              <a:rPr sz="1000" dirty="0">
                <a:solidFill>
                  <a:srgbClr val="231F20"/>
                </a:solidFill>
                <a:latin typeface="Futura-Medium"/>
                <a:cs typeface="Futura-Medium"/>
              </a:rPr>
              <a:t>P</a:t>
            </a:r>
            <a:r>
              <a:rPr lang="nl-NL" sz="1000" dirty="0">
                <a:solidFill>
                  <a:srgbClr val="231F20"/>
                </a:solidFill>
                <a:latin typeface="Futura-Medium"/>
                <a:cs typeface="Futura-Medium"/>
              </a:rPr>
              <a:t>ARELS</a:t>
            </a:r>
            <a:endParaRPr sz="1000" dirty="0">
              <a:latin typeface="Futura-Medium"/>
              <a:cs typeface="Futura-Medium"/>
            </a:endParaRPr>
          </a:p>
        </p:txBody>
      </p:sp>
      <p:sp>
        <p:nvSpPr>
          <p:cNvPr id="13" name="object 13"/>
          <p:cNvSpPr/>
          <p:nvPr/>
        </p:nvSpPr>
        <p:spPr>
          <a:xfrm>
            <a:off x="4355999" y="676052"/>
            <a:ext cx="2817495" cy="0"/>
          </a:xfrm>
          <a:custGeom>
            <a:avLst/>
            <a:gdLst/>
            <a:ahLst/>
            <a:cxnLst/>
            <a:rect l="l" t="t" r="r" b="b"/>
            <a:pathLst>
              <a:path w="2817495">
                <a:moveTo>
                  <a:pt x="0" y="0"/>
                </a:moveTo>
                <a:lnTo>
                  <a:pt x="2816999" y="0"/>
                </a:lnTo>
              </a:path>
            </a:pathLst>
          </a:custGeom>
          <a:ln w="38100">
            <a:solidFill>
              <a:srgbClr val="7097C7"/>
            </a:solidFill>
          </a:ln>
        </p:spPr>
        <p:txBody>
          <a:bodyPr wrap="square" lIns="0" tIns="0" rIns="0" bIns="0" rtlCol="0"/>
          <a:lstStyle/>
          <a:p>
            <a:endParaRPr/>
          </a:p>
        </p:txBody>
      </p:sp>
      <p:pic>
        <p:nvPicPr>
          <p:cNvPr id="15" name="object 15"/>
          <p:cNvPicPr/>
          <p:nvPr/>
        </p:nvPicPr>
        <p:blipFill>
          <a:blip r:embed="rId4" cstate="print"/>
          <a:stretch>
            <a:fillRect/>
          </a:stretch>
        </p:blipFill>
        <p:spPr>
          <a:xfrm>
            <a:off x="4266248" y="1003300"/>
            <a:ext cx="2996996" cy="2519996"/>
          </a:xfrm>
          <a:prstGeom prst="rect">
            <a:avLst/>
          </a:prstGeom>
        </p:spPr>
      </p:pic>
      <p:sp>
        <p:nvSpPr>
          <p:cNvPr id="14" name="object 14"/>
          <p:cNvSpPr/>
          <p:nvPr/>
        </p:nvSpPr>
        <p:spPr>
          <a:xfrm>
            <a:off x="395999" y="676052"/>
            <a:ext cx="2772410" cy="0"/>
          </a:xfrm>
          <a:custGeom>
            <a:avLst/>
            <a:gdLst/>
            <a:ahLst/>
            <a:cxnLst/>
            <a:rect l="l" t="t" r="r" b="b"/>
            <a:pathLst>
              <a:path w="2772410">
                <a:moveTo>
                  <a:pt x="0" y="0"/>
                </a:moveTo>
                <a:lnTo>
                  <a:pt x="2772003" y="0"/>
                </a:lnTo>
              </a:path>
            </a:pathLst>
          </a:custGeom>
          <a:ln w="38100">
            <a:solidFill>
              <a:srgbClr val="7097C7"/>
            </a:solidFill>
          </a:ln>
        </p:spPr>
        <p:txBody>
          <a:bodyPr wrap="square" lIns="0" tIns="0" rIns="0" bIns="0" rtlCol="0"/>
          <a:lstStyle/>
          <a:p>
            <a:endParaRPr/>
          </a:p>
        </p:txBody>
      </p:sp>
      <p:sp>
        <p:nvSpPr>
          <p:cNvPr id="17" name="Rechthoek 16">
            <a:extLst>
              <a:ext uri="{FF2B5EF4-FFF2-40B4-BE49-F238E27FC236}">
                <a16:creationId xmlns:a16="http://schemas.microsoft.com/office/drawing/2014/main" id="{7E2C35E9-AEF3-B446-961B-E65CFA69A264}"/>
              </a:ext>
            </a:extLst>
          </p:cNvPr>
          <p:cNvSpPr/>
          <p:nvPr/>
        </p:nvSpPr>
        <p:spPr>
          <a:xfrm>
            <a:off x="345500" y="906105"/>
            <a:ext cx="6595069" cy="8063746"/>
          </a:xfrm>
          <a:prstGeom prst="rect">
            <a:avLst/>
          </a:prstGeom>
        </p:spPr>
        <p:txBody>
          <a:bodyPr wrap="square">
            <a:spAutoFit/>
          </a:bodyPr>
          <a:lstStyle/>
          <a:p>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Serenoa</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repens</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is een kleine palm afkomstig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uit de Verenigde Staten, tegenwoordig ook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wijdverbreid in Zuid-Europa en Noord-Afrika.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Het wordt een gekartelde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palmetto</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genoemd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vanwege zijn bladeren die uit meer dan 20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segmenten bestaan. Inheemse Amerikanen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gebruikten de vrucht voor verschillende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problemen met betrekking tot het urinestelsel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en het voortplantingssysteem. Het extract van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zijn vruchten is zeer rijk aan vetzuren en</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fytosterolen</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waardoor het een sterke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selectieve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anti-androgene</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werking heeft,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zozeer zelfs dat het misschien wordt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beschouwd als de "beste vriend van de mens". Vooral dankzij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beta-sitosterol</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remt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serenoa</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het enzym 5-alpha-reductase, dat verantwoordelijk is voor de omzetting van testosteron in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dihydrotestosteron</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(DHT), een hormoon dat de proliferatie van prostaatcellen stimuleert en de binding van DHT aan de receptor verstoort. Door de aanwezigheid van flavonoïden heeft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serenoa</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ook een ontstekingsremmende, decongestivum en spasmolytische activiteit op de spieren van de urinewegen, waarvan de samentrekking de obstructie van de urethra bevordert.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Dihydrotestosteron</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(DHT) is het krachtigste androgeenhormoon, 4-5 keer meer dan testosteron, vanwege de grotere affiniteit voor androgeenreceptoren. Als het in overmaat wordt geproduceerd, bevordert het vanwege zijn sterke androgene kracht het verschijnen van acne, veroorzaakt het prostaathypertrofie en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versnelt het haaruitval. Op hoofdhuidniveau zorgt DHT er zelfs voor dat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het haar dunner wordt, omdat het de follikels vermindert die na verloop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van tijd te klein worden om haar te laten groeien.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Het 5-alpha-reductase-enzym, dat verantwoordelijk is voor de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omzetting, is sterk geconcentreerd in de huid, lever, centraal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zenuwstelsel en prostaat. In tegenstelling tot synthetische drugs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werkt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serenoa</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zowel door het enzym te blokkeren als door de interactie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van DHT met zijn receptor te voorkomen. Het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serenoa</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liposterol</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-extract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wordt daarom tegenwoordig veel gebruikt bij de behandeling van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goedaardige prostaathypertrofie en androgene alopecia. Talrijke </a:t>
            </a:r>
          </a:p>
          <a:p>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onderzoeken hebben de effectieve verbetering aangetoond van urologische symptomen die verband houden met prostaatvergroting, zoals pollakisurie en </a:t>
            </a:r>
            <a:r>
              <a:rPr lang="nl-NL" sz="1400" dirty="0" err="1">
                <a:latin typeface="Arial Unicode MS" panose="020B0604020202020204" pitchFamily="34" charset="-128"/>
                <a:ea typeface="Arial Unicode MS" panose="020B0604020202020204" pitchFamily="34" charset="-128"/>
                <a:cs typeface="Arial Unicode MS" panose="020B0604020202020204" pitchFamily="34" charset="-128"/>
              </a:rPr>
              <a:t>nocturie</a:t>
            </a:r>
            <a:r>
              <a:rPr lang="nl-NL" sz="14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18" name="Rechthoek 17">
            <a:extLst>
              <a:ext uri="{FF2B5EF4-FFF2-40B4-BE49-F238E27FC236}">
                <a16:creationId xmlns:a16="http://schemas.microsoft.com/office/drawing/2014/main" id="{125F2746-E497-1E41-A0EA-6075AC926F2B}"/>
              </a:ext>
            </a:extLst>
          </p:cNvPr>
          <p:cNvSpPr/>
          <p:nvPr/>
        </p:nvSpPr>
        <p:spPr>
          <a:xfrm>
            <a:off x="3138230" y="470345"/>
            <a:ext cx="1217769" cy="369332"/>
          </a:xfrm>
          <a:prstGeom prst="rect">
            <a:avLst/>
          </a:prstGeom>
        </p:spPr>
        <p:txBody>
          <a:bodyPr wrap="none">
            <a:spAutoFit/>
          </a:bodyPr>
          <a:lstStyle/>
          <a:p>
            <a:r>
              <a:rPr lang="nl-NL" b="1" dirty="0" err="1">
                <a:solidFill>
                  <a:srgbClr val="7097C7"/>
                </a:solidFill>
                <a:latin typeface="Futura" panose="020B0602020204020303" pitchFamily="34" charset="-79"/>
                <a:ea typeface="Arial Unicode MS" panose="020B0604020202020204" pitchFamily="34" charset="-128"/>
                <a:cs typeface="Futura" panose="020B0602020204020303" pitchFamily="34" charset="-79"/>
              </a:rPr>
              <a:t>Serenoa</a:t>
            </a:r>
            <a:endParaRPr lang="en-US" b="1" dirty="0">
              <a:solidFill>
                <a:srgbClr val="7097C7"/>
              </a:solidFill>
              <a:latin typeface="Futura" panose="020B0602020204020303" pitchFamily="34" charset="-79"/>
              <a:cs typeface="Futura" panose="020B0602020204020303" pitchFamily="34" charset="-79"/>
            </a:endParaRPr>
          </a:p>
        </p:txBody>
      </p:sp>
      <p:sp>
        <p:nvSpPr>
          <p:cNvPr id="19" name="object 25">
            <a:extLst>
              <a:ext uri="{FF2B5EF4-FFF2-40B4-BE49-F238E27FC236}">
                <a16:creationId xmlns:a16="http://schemas.microsoft.com/office/drawing/2014/main" id="{884E95F4-1E2B-C94B-A461-05DD9828354B}"/>
              </a:ext>
            </a:extLst>
          </p:cNvPr>
          <p:cNvSpPr txBox="1"/>
          <p:nvPr/>
        </p:nvSpPr>
        <p:spPr>
          <a:xfrm>
            <a:off x="5870851" y="9794886"/>
            <a:ext cx="1071880" cy="431080"/>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Futura-Medium"/>
                <a:cs typeface="Futura-Medium"/>
              </a:rPr>
              <a:t>P.O.</a:t>
            </a:r>
            <a:r>
              <a:rPr sz="900" spc="-35" dirty="0">
                <a:solidFill>
                  <a:srgbClr val="231F20"/>
                </a:solidFill>
                <a:latin typeface="Futura-Medium"/>
                <a:cs typeface="Futura-Medium"/>
              </a:rPr>
              <a:t> </a:t>
            </a:r>
            <a:r>
              <a:rPr sz="900" spc="-5" dirty="0">
                <a:solidFill>
                  <a:srgbClr val="231F20"/>
                </a:solidFill>
                <a:latin typeface="Futura-Medium"/>
                <a:cs typeface="Futura-Medium"/>
              </a:rPr>
              <a:t>Box</a:t>
            </a:r>
            <a:r>
              <a:rPr sz="900" spc="-35" dirty="0">
                <a:solidFill>
                  <a:srgbClr val="231F20"/>
                </a:solidFill>
                <a:latin typeface="Futura-Medium"/>
                <a:cs typeface="Futura-Medium"/>
              </a:rPr>
              <a:t> </a:t>
            </a:r>
            <a:r>
              <a:rPr sz="900" spc="-5" dirty="0">
                <a:solidFill>
                  <a:srgbClr val="231F20"/>
                </a:solidFill>
                <a:latin typeface="Futura-Medium"/>
                <a:cs typeface="Futura-Medium"/>
              </a:rPr>
              <a:t>96</a:t>
            </a:r>
            <a:endParaRPr sz="900" dirty="0">
              <a:latin typeface="Futura-Medium"/>
              <a:cs typeface="Futura-Medium"/>
            </a:endParaRPr>
          </a:p>
          <a:p>
            <a:pPr marL="12700" marR="5080">
              <a:lnSpc>
                <a:spcPct val="104000"/>
              </a:lnSpc>
            </a:pPr>
            <a:r>
              <a:rPr sz="900" spc="-5" dirty="0">
                <a:solidFill>
                  <a:srgbClr val="231F20"/>
                </a:solidFill>
                <a:latin typeface="Futura-Medium"/>
                <a:cs typeface="Futura-Medium"/>
              </a:rPr>
              <a:t>6640</a:t>
            </a:r>
            <a:r>
              <a:rPr sz="900" spc="-45" dirty="0">
                <a:solidFill>
                  <a:srgbClr val="231F20"/>
                </a:solidFill>
                <a:latin typeface="Futura-Medium"/>
                <a:cs typeface="Futura-Medium"/>
              </a:rPr>
              <a:t> </a:t>
            </a:r>
            <a:r>
              <a:rPr sz="900" dirty="0">
                <a:solidFill>
                  <a:srgbClr val="231F20"/>
                </a:solidFill>
                <a:latin typeface="Futura-Medium"/>
                <a:cs typeface="Futura-Medium"/>
              </a:rPr>
              <a:t>AB</a:t>
            </a:r>
            <a:r>
              <a:rPr sz="900" spc="-40" dirty="0">
                <a:solidFill>
                  <a:srgbClr val="231F20"/>
                </a:solidFill>
                <a:latin typeface="Futura-Medium"/>
                <a:cs typeface="Futura-Medium"/>
              </a:rPr>
              <a:t> </a:t>
            </a:r>
            <a:r>
              <a:rPr sz="900" spc="-5" dirty="0">
                <a:solidFill>
                  <a:srgbClr val="231F20"/>
                </a:solidFill>
                <a:latin typeface="Futura-Medium"/>
                <a:cs typeface="Futura-Medium"/>
              </a:rPr>
              <a:t>Beuningen </a:t>
            </a:r>
            <a:r>
              <a:rPr sz="900" spc="-265" dirty="0">
                <a:solidFill>
                  <a:srgbClr val="231F20"/>
                </a:solidFill>
                <a:latin typeface="Futura-Medium"/>
                <a:cs typeface="Futura-Medium"/>
              </a:rPr>
              <a:t> </a:t>
            </a:r>
            <a:r>
              <a:rPr sz="900" dirty="0">
                <a:latin typeface="Futura-Medium"/>
                <a:cs typeface="Futura-Medium"/>
                <a:hlinkClick r:id="rId5">
                  <a:extLst>
                    <a:ext uri="{A12FA001-AC4F-418D-AE19-62706E023703}">
                      <ahyp:hlinkClr xmlns:ahyp="http://schemas.microsoft.com/office/drawing/2018/hyperlinkcolor" val="tx"/>
                    </a:ext>
                  </a:extLst>
                </a:hlinkClick>
              </a:rPr>
              <a:t>www.nutridag.com</a:t>
            </a:r>
            <a:endParaRPr sz="900" dirty="0">
              <a:latin typeface="Futura-Medium"/>
              <a:cs typeface="Futura-Medium"/>
            </a:endParaRPr>
          </a:p>
        </p:txBody>
      </p:sp>
      <p:pic>
        <p:nvPicPr>
          <p:cNvPr id="20" name="object 26">
            <a:extLst>
              <a:ext uri="{FF2B5EF4-FFF2-40B4-BE49-F238E27FC236}">
                <a16:creationId xmlns:a16="http://schemas.microsoft.com/office/drawing/2014/main" id="{0A8BFEF7-1336-4A4F-BA30-92F60975F8AD}"/>
              </a:ext>
            </a:extLst>
          </p:cNvPr>
          <p:cNvPicPr/>
          <p:nvPr/>
        </p:nvPicPr>
        <p:blipFill>
          <a:blip r:embed="rId6" cstate="print"/>
          <a:stretch>
            <a:fillRect/>
          </a:stretch>
        </p:blipFill>
        <p:spPr>
          <a:xfrm>
            <a:off x="5670756" y="9418983"/>
            <a:ext cx="1608826" cy="45058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TotalTime>
  <Words>588</Words>
  <Application>Microsoft Macintosh PowerPoint</Application>
  <PresentationFormat>Aangepast</PresentationFormat>
  <Paragraphs>70</Paragraphs>
  <Slides>2</Slides>
  <Notes>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vt:i4>
      </vt:variant>
    </vt:vector>
  </HeadingPairs>
  <TitlesOfParts>
    <vt:vector size="9" baseType="lpstr">
      <vt:lpstr>Arial Unicode MS</vt:lpstr>
      <vt:lpstr>Arial</vt:lpstr>
      <vt:lpstr>Calibri</vt:lpstr>
      <vt:lpstr>Futura</vt:lpstr>
      <vt:lpstr>Futura Medium</vt:lpstr>
      <vt:lpstr>Futura-Medium</vt:lpstr>
      <vt:lpstr>Office Theme</vt:lpstr>
      <vt:lpstr>SERENOIL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SERENOIL</dc:title>
  <cp:lastModifiedBy>Ruurd Jellema</cp:lastModifiedBy>
  <cp:revision>3</cp:revision>
  <cp:lastPrinted>2021-09-07T15:52:45Z</cp:lastPrinted>
  <dcterms:created xsi:type="dcterms:W3CDTF">2021-08-26T14:26:09Z</dcterms:created>
  <dcterms:modified xsi:type="dcterms:W3CDTF">2021-09-07T16:07:44Z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2020-06-29T00:00:00Z</vt:filetime>
  </property>
  <property fmtid="{D5CDD505-2E9C-101B-9397-08002B2CF9AE}" pid="3" name="Creator">
    <vt:lpwstr>Adobe InDesign 15.1 (Macintosh)</vt:lpwstr>
  </property>
  <property fmtid="{D5CDD505-2E9C-101B-9397-08002B2CF9AE}" pid="4" name="LastSaved">
    <vt:filetime>2021-08-26T00:00:00Z</vt:filetime>
  </property>
</Properties>
</file>